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534" r:id="rId2"/>
    <p:sldId id="537" r:id="rId3"/>
    <p:sldId id="539" r:id="rId4"/>
    <p:sldId id="544" r:id="rId5"/>
    <p:sldId id="545" r:id="rId6"/>
    <p:sldId id="546" r:id="rId7"/>
    <p:sldId id="547" r:id="rId8"/>
    <p:sldId id="538" r:id="rId9"/>
    <p:sldId id="548" r:id="rId10"/>
    <p:sldId id="549" r:id="rId11"/>
    <p:sldId id="550" r:id="rId12"/>
    <p:sldId id="551" r:id="rId13"/>
    <p:sldId id="552" r:id="rId14"/>
    <p:sldId id="555" r:id="rId15"/>
    <p:sldId id="554" r:id="rId16"/>
    <p:sldId id="568" r:id="rId17"/>
    <p:sldId id="569" r:id="rId18"/>
    <p:sldId id="553" r:id="rId19"/>
    <p:sldId id="556" r:id="rId20"/>
    <p:sldId id="540" r:id="rId21"/>
    <p:sldId id="557" r:id="rId22"/>
    <p:sldId id="558" r:id="rId23"/>
    <p:sldId id="559" r:id="rId24"/>
    <p:sldId id="560" r:id="rId25"/>
    <p:sldId id="541" r:id="rId26"/>
    <p:sldId id="561" r:id="rId27"/>
    <p:sldId id="562" r:id="rId28"/>
    <p:sldId id="542" r:id="rId29"/>
    <p:sldId id="563" r:id="rId30"/>
    <p:sldId id="570" r:id="rId31"/>
    <p:sldId id="571" r:id="rId32"/>
    <p:sldId id="565" r:id="rId33"/>
    <p:sldId id="567" r:id="rId34"/>
    <p:sldId id="566" r:id="rId35"/>
    <p:sldId id="543" r:id="rId36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846"/>
    <a:srgbClr val="13F0B6"/>
    <a:srgbClr val="39FF4F"/>
    <a:srgbClr val="003366"/>
    <a:srgbClr val="FF204A"/>
    <a:srgbClr val="17FFEA"/>
    <a:srgbClr val="FF4342"/>
    <a:srgbClr val="030303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3"/>
    <p:restoredTop sz="92669"/>
  </p:normalViewPr>
  <p:slideViewPr>
    <p:cSldViewPr>
      <p:cViewPr>
        <p:scale>
          <a:sx n="94" d="100"/>
          <a:sy n="94" d="100"/>
        </p:scale>
        <p:origin x="1888" y="-56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23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81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24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260868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30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64956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3t.com/download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ongodb.com/download-center?jmp=nav#community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de.angularjs.org/1.6.6/angular-1.6.6.zip" TargetMode="External"/><Relationship Id="rId3" Type="http://schemas.openxmlformats.org/officeDocument/2006/relationships/hyperlink" Target="https://www.dropbox.com/s/447sd7unpzpa8g5/bootstrap.zip?dl=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4" Type="http://schemas.openxmlformats.org/officeDocument/2006/relationships/hyperlink" Target="https://www.heroku.com/" TargetMode="External"/><Relationship Id="rId5" Type="http://schemas.openxmlformats.org/officeDocument/2006/relationships/hyperlink" Target="https://devcenter.heroku.com/articles/heroku-cli" TargetMode="External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download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ropbox.com/s/y3r53836q1r9m3z/jquery.zip?dl=0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hyperlink" Target="http://getbootstrap.com/" TargetMode="External"/><Relationship Id="rId12" Type="http://schemas.openxmlformats.org/officeDocument/2006/relationships/hyperlink" Target="http://jquery.com/download/" TargetMode="External"/><Relationship Id="rId13" Type="http://schemas.openxmlformats.org/officeDocument/2006/relationships/hyperlink" Target="https://www.dropbox.com/s/447sd7unpzpa8g5/bootstrap.zip?dl=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imsinan/mekanbul" TargetMode="External"/><Relationship Id="rId3" Type="http://schemas.openxmlformats.org/officeDocument/2006/relationships/hyperlink" Target="https://nodejs.org/en/download/" TargetMode="External"/><Relationship Id="rId4" Type="http://schemas.openxmlformats.org/officeDocument/2006/relationships/hyperlink" Target="https://www.mongodb.com/download-center?ct=atlasheader#community" TargetMode="External"/><Relationship Id="rId5" Type="http://schemas.openxmlformats.org/officeDocument/2006/relationships/hyperlink" Target="https://studio3t.com/download/" TargetMode="External"/><Relationship Id="rId6" Type="http://schemas.openxmlformats.org/officeDocument/2006/relationships/hyperlink" Target="https://git-scm.com/" TargetMode="External"/><Relationship Id="rId7" Type="http://schemas.openxmlformats.org/officeDocument/2006/relationships/hyperlink" Target="https://angularjs.org/" TargetMode="External"/><Relationship Id="rId8" Type="http://schemas.openxmlformats.org/officeDocument/2006/relationships/hyperlink" Target="https://www.heroku.com/" TargetMode="External"/><Relationship Id="rId9" Type="http://schemas.openxmlformats.org/officeDocument/2006/relationships/hyperlink" Target="https://devcenter.heroku.com/articles/heroku-command-line" TargetMode="External"/><Relationship Id="rId10" Type="http://schemas.openxmlformats.org/officeDocument/2006/relationships/hyperlink" Target="https://desktop.github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zoO0e7hg48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en/downloa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91" y="0"/>
            <a:ext cx="927479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MongoDB</a:t>
            </a:r>
            <a:r>
              <a:rPr lang="tr-TR" dirty="0" smtClean="0"/>
              <a:t> veri tabanını indirin ve kurun (</a:t>
            </a:r>
            <a:r>
              <a:rPr lang="tr-TR" b="1" dirty="0" smtClean="0"/>
              <a:t>Ev ödevi</a:t>
            </a:r>
            <a:r>
              <a:rPr lang="tr-TR" dirty="0" smtClean="0"/>
              <a:t>):</a:t>
            </a:r>
          </a:p>
          <a:p>
            <a:pPr lvl="1"/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www.mongodb.com/download-center?jmp=nav#community</a:t>
            </a:r>
            <a:r>
              <a:rPr lang="tr-TR" dirty="0" smtClean="0"/>
              <a:t> adresinden sisteminize uygun versiyonu indirmiş ve kurmuş olmalısınız.</a:t>
            </a:r>
          </a:p>
          <a:p>
            <a:pPr lvl="1"/>
            <a:r>
              <a:rPr lang="tr-TR" dirty="0" smtClean="0"/>
              <a:t>Bir </a:t>
            </a:r>
            <a:r>
              <a:rPr lang="tr-TR" dirty="0" err="1" smtClean="0"/>
              <a:t>arayüz</a:t>
            </a:r>
            <a:r>
              <a:rPr lang="tr-TR" dirty="0" smtClean="0"/>
              <a:t> aracılığı ile veri tabanını yönetmek istiyorsanız </a:t>
            </a:r>
            <a:r>
              <a:rPr lang="tr-TR" dirty="0" smtClean="0">
                <a:hlinkClick r:id="rId3"/>
              </a:rPr>
              <a:t>Studio 3T</a:t>
            </a:r>
            <a:r>
              <a:rPr lang="tr-TR" dirty="0" smtClean="0"/>
              <a:t>’yi indirip kurmuş olmanız gerekir.</a:t>
            </a:r>
          </a:p>
          <a:p>
            <a:pPr lvl="1"/>
            <a:r>
              <a:rPr lang="tr-TR" dirty="0" smtClean="0"/>
              <a:t>İndirdikten sonra “</a:t>
            </a:r>
            <a:r>
              <a:rPr lang="tr-TR" dirty="0"/>
              <a:t>md \</a:t>
            </a:r>
            <a:r>
              <a:rPr lang="tr-TR" dirty="0" smtClean="0"/>
              <a:t>data\</a:t>
            </a:r>
            <a:r>
              <a:rPr lang="tr-TR" dirty="0" err="1" smtClean="0"/>
              <a:t>db</a:t>
            </a:r>
            <a:r>
              <a:rPr lang="tr-TR" dirty="0" smtClean="0"/>
              <a:t>” komutu ile verilerin tutulacağı yeri oluşturmuş olmanız gerekiyor.</a:t>
            </a:r>
          </a:p>
          <a:p>
            <a:pPr lvl="1"/>
            <a:endParaRPr lang="tr-TR" dirty="0" smtClean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4330700"/>
            <a:ext cx="48768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AngularJS’i</a:t>
            </a:r>
            <a:r>
              <a:rPr lang="tr-TR" dirty="0" smtClean="0"/>
              <a:t> indirin (</a:t>
            </a:r>
            <a:r>
              <a:rPr lang="tr-TR" b="1" dirty="0" smtClean="0"/>
              <a:t>Ev ödevi</a:t>
            </a:r>
            <a:r>
              <a:rPr lang="tr-TR" dirty="0" smtClean="0"/>
              <a:t>):</a:t>
            </a:r>
          </a:p>
          <a:p>
            <a:pPr lvl="1"/>
            <a:r>
              <a:rPr lang="tr-TR" dirty="0">
                <a:hlinkClick r:id="rId2"/>
              </a:rPr>
              <a:t>http://</a:t>
            </a:r>
            <a:r>
              <a:rPr lang="tr-TR" dirty="0" smtClean="0">
                <a:hlinkClick r:id="rId2"/>
              </a:rPr>
              <a:t>code.angularjs.org/1.6.6/angular-1.6.6.zip</a:t>
            </a:r>
            <a:r>
              <a:rPr lang="tr-TR" dirty="0" smtClean="0"/>
              <a:t> adresinde 1.6.6 versiyonunu indirmiş olmalısınız.</a:t>
            </a:r>
          </a:p>
          <a:p>
            <a:pPr lvl="1"/>
            <a:r>
              <a:rPr lang="tr-TR" dirty="0" err="1" smtClean="0"/>
              <a:t>MekanBul</a:t>
            </a:r>
            <a:r>
              <a:rPr lang="tr-TR" dirty="0" smtClean="0"/>
              <a:t> uygulama klasörü içinde “</a:t>
            </a:r>
            <a:r>
              <a:rPr lang="tr-TR" dirty="0" err="1" smtClean="0"/>
              <a:t>angular</a:t>
            </a:r>
            <a:r>
              <a:rPr lang="tr-TR" dirty="0" smtClean="0"/>
              <a:t>” isimli bir klasör oluşturun ve indirdiğiniz dosyaları </a:t>
            </a:r>
            <a:r>
              <a:rPr lang="tr-TR" dirty="0" err="1" smtClean="0"/>
              <a:t>zipten</a:t>
            </a:r>
            <a:r>
              <a:rPr lang="tr-TR" dirty="0" smtClean="0"/>
              <a:t> çıkararak bunun içine kaydedin.</a:t>
            </a:r>
          </a:p>
          <a:p>
            <a:r>
              <a:rPr lang="tr-TR" dirty="0" err="1" smtClean="0"/>
              <a:t>Twitter</a:t>
            </a:r>
            <a:r>
              <a:rPr lang="tr-TR" dirty="0" smtClean="0"/>
              <a:t> Bootstrap dosyalarını indirin.</a:t>
            </a:r>
          </a:p>
          <a:p>
            <a:pPr lvl="1"/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www.dropbox.com/s/447sd7unpzpa8g5/bootstrap.zip?dl=0</a:t>
            </a:r>
            <a:endParaRPr lang="tr-TR" dirty="0" smtClean="0"/>
          </a:p>
          <a:p>
            <a:pPr lvl="1"/>
            <a:r>
              <a:rPr lang="tr-TR" dirty="0" err="1"/>
              <a:t>MekanBul</a:t>
            </a:r>
            <a:r>
              <a:rPr lang="tr-TR" dirty="0"/>
              <a:t> klasörü </a:t>
            </a:r>
            <a:r>
              <a:rPr lang="tr-TR" dirty="0" smtClean="0"/>
              <a:t>içine </a:t>
            </a:r>
            <a:r>
              <a:rPr lang="tr-TR" dirty="0" err="1" smtClean="0"/>
              <a:t>zip</a:t>
            </a:r>
            <a:r>
              <a:rPr lang="tr-TR" dirty="0" smtClean="0"/>
              <a:t> dosyasından çıkan </a:t>
            </a:r>
            <a:r>
              <a:rPr lang="tr-TR" dirty="0" err="1" smtClean="0"/>
              <a:t>bootstrap</a:t>
            </a:r>
            <a:r>
              <a:rPr lang="tr-TR" dirty="0"/>
              <a:t> </a:t>
            </a:r>
            <a:r>
              <a:rPr lang="tr-TR" dirty="0" smtClean="0"/>
              <a:t>klasörünü yerleştirin.</a:t>
            </a:r>
          </a:p>
          <a:p>
            <a:pPr lvl="1"/>
            <a:r>
              <a:rPr lang="tr-TR" dirty="0" smtClean="0"/>
              <a:t>Bu klasörde </a:t>
            </a:r>
            <a:r>
              <a:rPr lang="tr-TR" dirty="0" err="1" smtClean="0"/>
              <a:t>bootstrap</a:t>
            </a:r>
            <a:r>
              <a:rPr lang="tr-TR" dirty="0" smtClean="0"/>
              <a:t> için gerekli </a:t>
            </a:r>
            <a:r>
              <a:rPr lang="tr-TR" dirty="0" err="1" smtClean="0"/>
              <a:t>css</a:t>
            </a:r>
            <a:r>
              <a:rPr lang="tr-TR" dirty="0" smtClean="0"/>
              <a:t>, font ve </a:t>
            </a:r>
            <a:r>
              <a:rPr lang="tr-TR" dirty="0" err="1" smtClean="0"/>
              <a:t>javascript</a:t>
            </a:r>
            <a:r>
              <a:rPr lang="tr-TR" dirty="0" smtClean="0"/>
              <a:t> dosyaları mevcuttur. </a:t>
            </a:r>
          </a:p>
          <a:p>
            <a:pPr lvl="1"/>
            <a:endParaRPr lang="tr-TR" dirty="0" smtClean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92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Git’i</a:t>
            </a:r>
            <a:r>
              <a:rPr lang="tr-TR" dirty="0" smtClean="0"/>
              <a:t> indirin ve kurun:</a:t>
            </a:r>
          </a:p>
          <a:p>
            <a:pPr lvl="1"/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git-scm.com/downloads</a:t>
            </a:r>
            <a:endParaRPr lang="tr-TR" dirty="0" smtClean="0"/>
          </a:p>
          <a:p>
            <a:pPr lvl="1"/>
            <a:r>
              <a:rPr lang="tr-TR" b="1" dirty="0" smtClean="0"/>
              <a:t>git </a:t>
            </a:r>
            <a:r>
              <a:rPr lang="tr-TR" b="1" dirty="0"/>
              <a:t>--</a:t>
            </a:r>
            <a:r>
              <a:rPr lang="tr-TR" b="1" dirty="0" err="1" smtClean="0"/>
              <a:t>version</a:t>
            </a:r>
            <a:r>
              <a:rPr lang="tr-TR" b="1" dirty="0" smtClean="0"/>
              <a:t> </a:t>
            </a:r>
            <a:r>
              <a:rPr lang="tr-TR" dirty="0" smtClean="0"/>
              <a:t>komutuyla versiyonu görüyorsanız kurulmuştur.</a:t>
            </a:r>
          </a:p>
          <a:p>
            <a:pPr lvl="1"/>
            <a:r>
              <a:rPr lang="tr-TR" dirty="0">
                <a:hlinkClick r:id="rId3"/>
              </a:rPr>
              <a:t>https://desktop.github.com</a:t>
            </a:r>
            <a:r>
              <a:rPr lang="tr-TR" dirty="0" smtClean="0">
                <a:hlinkClick r:id="rId3"/>
              </a:rPr>
              <a:t>/</a:t>
            </a:r>
            <a:r>
              <a:rPr lang="tr-TR" dirty="0" smtClean="0"/>
              <a:t> adresinden ek olarak </a:t>
            </a:r>
            <a:r>
              <a:rPr lang="tr-TR" dirty="0" err="1" smtClean="0"/>
              <a:t>github</a:t>
            </a:r>
            <a:r>
              <a:rPr lang="tr-TR" dirty="0" smtClean="0"/>
              <a:t> </a:t>
            </a:r>
            <a:r>
              <a:rPr lang="tr-TR" dirty="0" err="1" smtClean="0"/>
              <a:t>arayüzünü</a:t>
            </a:r>
            <a:r>
              <a:rPr lang="tr-TR" dirty="0" smtClean="0"/>
              <a:t> indirip kurabilirsiniz.</a:t>
            </a:r>
          </a:p>
          <a:p>
            <a:r>
              <a:rPr lang="tr-TR" dirty="0" smtClean="0"/>
              <a:t>Heroku sitesinden hesap alın:</a:t>
            </a:r>
          </a:p>
          <a:p>
            <a:pPr lvl="1"/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www.heroku.com</a:t>
            </a:r>
            <a:endParaRPr lang="tr-TR" dirty="0" smtClean="0"/>
          </a:p>
          <a:p>
            <a:pPr lvl="1"/>
            <a:r>
              <a:rPr lang="tr-TR" dirty="0" smtClean="0">
                <a:hlinkClick r:id="rId5"/>
              </a:rPr>
              <a:t>Heroku</a:t>
            </a:r>
            <a:r>
              <a:rPr lang="tr-TR" dirty="0" smtClean="0"/>
              <a:t> </a:t>
            </a:r>
            <a:r>
              <a:rPr lang="tr-TR" dirty="0" err="1" smtClean="0"/>
              <a:t>CLI’yi</a:t>
            </a:r>
            <a:r>
              <a:rPr lang="tr-TR" dirty="0" smtClean="0"/>
              <a:t> indirin ve kurun.</a:t>
            </a:r>
          </a:p>
          <a:p>
            <a:pPr lvl="1"/>
            <a:r>
              <a:rPr lang="tr-TR" b="1" dirty="0" err="1"/>
              <a:t>h</a:t>
            </a:r>
            <a:r>
              <a:rPr lang="tr-TR" b="1" dirty="0" err="1" smtClean="0"/>
              <a:t>eroku</a:t>
            </a:r>
            <a:r>
              <a:rPr lang="tr-TR" b="1" dirty="0" smtClean="0"/>
              <a:t> </a:t>
            </a:r>
            <a:r>
              <a:rPr lang="tr-TR" b="1" dirty="0" err="1" smtClean="0"/>
              <a:t>login</a:t>
            </a:r>
            <a:r>
              <a:rPr lang="tr-TR" b="1" dirty="0" smtClean="0"/>
              <a:t> </a:t>
            </a:r>
            <a:r>
              <a:rPr lang="tr-TR" dirty="0" smtClean="0"/>
              <a:t>komutunu çalıştırdığınızda aşağıdaki gibi bir ekran görebilmeniz gerekir.</a:t>
            </a:r>
          </a:p>
          <a:p>
            <a:pPr lvl="1"/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257800"/>
            <a:ext cx="4635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100" dirty="0" err="1" smtClean="0"/>
              <a:t>MekanBul</a:t>
            </a:r>
            <a:r>
              <a:rPr lang="tr-TR" sz="2100" dirty="0" smtClean="0"/>
              <a:t> klasörüne komut satırından </a:t>
            </a:r>
            <a:r>
              <a:rPr lang="tr-TR" sz="2100" b="1" dirty="0" smtClean="0"/>
              <a:t>cd</a:t>
            </a:r>
            <a:r>
              <a:rPr lang="tr-TR" sz="2100" dirty="0" smtClean="0"/>
              <a:t> komutu ile girip:</a:t>
            </a:r>
          </a:p>
          <a:p>
            <a:r>
              <a:rPr lang="tr-TR" sz="2100" b="1" dirty="0" err="1"/>
              <a:t>e</a:t>
            </a:r>
            <a:r>
              <a:rPr lang="tr-TR" sz="2100" b="1" dirty="0" err="1" smtClean="0"/>
              <a:t>xpress</a:t>
            </a:r>
            <a:r>
              <a:rPr lang="tr-TR" sz="2100" b="1" dirty="0" smtClean="0"/>
              <a:t> </a:t>
            </a:r>
            <a:r>
              <a:rPr lang="mr-IN" sz="2100" b="1" dirty="0" smtClean="0"/>
              <a:t>–</a:t>
            </a:r>
            <a:r>
              <a:rPr lang="tr-TR" sz="2100" b="1" dirty="0" smtClean="0"/>
              <a:t>-</a:t>
            </a:r>
            <a:r>
              <a:rPr lang="tr-TR" sz="2100" b="1" dirty="0" err="1" smtClean="0"/>
              <a:t>view</a:t>
            </a:r>
            <a:r>
              <a:rPr lang="tr-TR" sz="2100" b="1" dirty="0" smtClean="0"/>
              <a:t>=</a:t>
            </a:r>
            <a:r>
              <a:rPr lang="tr-TR" sz="2100" b="1" dirty="0" err="1" smtClean="0"/>
              <a:t>pug</a:t>
            </a:r>
            <a:r>
              <a:rPr lang="tr-TR" sz="2100" b="1" dirty="0" smtClean="0"/>
              <a:t> </a:t>
            </a:r>
            <a:r>
              <a:rPr lang="tr-TR" sz="2100" dirty="0" smtClean="0"/>
              <a:t>komutunu çalıştırırsanız </a:t>
            </a:r>
            <a:r>
              <a:rPr lang="tr-TR" sz="2100" dirty="0" err="1" smtClean="0"/>
              <a:t>express</a:t>
            </a:r>
            <a:r>
              <a:rPr lang="tr-TR" sz="2100" dirty="0" smtClean="0"/>
              <a:t> için gerekli dosyalar otomatik yüklenecektir.</a:t>
            </a:r>
          </a:p>
          <a:p>
            <a:pPr lvl="1"/>
            <a:r>
              <a:rPr lang="tr-TR" b="1" dirty="0" err="1" smtClean="0"/>
              <a:t>npm</a:t>
            </a:r>
            <a:r>
              <a:rPr lang="tr-TR" b="1" dirty="0" smtClean="0"/>
              <a:t> </a:t>
            </a:r>
            <a:r>
              <a:rPr lang="tr-TR" b="1" dirty="0" err="1" smtClean="0"/>
              <a:t>install</a:t>
            </a:r>
            <a:r>
              <a:rPr lang="tr-TR" b="1" dirty="0" smtClean="0"/>
              <a:t> </a:t>
            </a:r>
            <a:r>
              <a:rPr lang="tr-TR" dirty="0" smtClean="0"/>
              <a:t>komutu ile de bağımlılıklar yüklenir.</a:t>
            </a:r>
          </a:p>
          <a:p>
            <a:pPr lvl="1"/>
            <a:r>
              <a:rPr lang="tr-TR" b="1" dirty="0" err="1" smtClean="0"/>
              <a:t>npm</a:t>
            </a:r>
            <a:r>
              <a:rPr lang="tr-TR" b="1" dirty="0" smtClean="0"/>
              <a:t> start </a:t>
            </a:r>
            <a:r>
              <a:rPr lang="tr-TR" dirty="0" smtClean="0"/>
              <a:t>ile uygulamayı çalıştırabilirsiniz.</a:t>
            </a:r>
          </a:p>
          <a:p>
            <a:r>
              <a:rPr lang="tr-TR" sz="2100" dirty="0" smtClean="0"/>
              <a:t>İsterseniz çeşitli konfigürasyon seçenekleri kullanarak bazı şeyleri değiştirebilirsiniz:</a:t>
            </a:r>
          </a:p>
          <a:p>
            <a:pPr lvl="1"/>
            <a:r>
              <a:rPr lang="tr-TR" dirty="0" smtClean="0"/>
              <a:t>Hangi HTML şablon motoru?</a:t>
            </a:r>
          </a:p>
          <a:p>
            <a:pPr lvl="1"/>
            <a:r>
              <a:rPr lang="tr-TR" dirty="0" smtClean="0"/>
              <a:t>Hangi CSS </a:t>
            </a:r>
            <a:r>
              <a:rPr lang="tr-TR" dirty="0" err="1" smtClean="0"/>
              <a:t>önişlemcisi</a:t>
            </a:r>
            <a:r>
              <a:rPr lang="tr-TR" dirty="0" smtClean="0"/>
              <a:t>?</a:t>
            </a:r>
          </a:p>
          <a:p>
            <a:pPr lvl="1"/>
            <a:r>
              <a:rPr lang="tr-TR" dirty="0" err="1" smtClean="0"/>
              <a:t>Session</a:t>
            </a:r>
            <a:r>
              <a:rPr lang="tr-TR" dirty="0" smtClean="0"/>
              <a:t> desteği eklensin mi?</a:t>
            </a:r>
          </a:p>
          <a:p>
            <a:pPr lvl="1"/>
            <a:r>
              <a:rPr lang="tr-TR" dirty="0" smtClean="0"/>
              <a:t>Varsayılan olarak “</a:t>
            </a:r>
            <a:r>
              <a:rPr lang="tr-TR" dirty="0" err="1" smtClean="0"/>
              <a:t>Jade</a:t>
            </a:r>
            <a:r>
              <a:rPr lang="tr-TR" dirty="0" smtClean="0"/>
              <a:t> Şablon Motoru” kullanılır.</a:t>
            </a:r>
          </a:p>
          <a:p>
            <a:pPr lvl="1"/>
            <a:r>
              <a:rPr lang="tr-TR" dirty="0" smtClean="0"/>
              <a:t>Biz işleri basit yapıp herhangi bir konfigürasyon kullanmayacağız.</a:t>
            </a:r>
          </a:p>
          <a:p>
            <a:r>
              <a:rPr lang="tr-TR" sz="2100" dirty="0" smtClean="0"/>
              <a:t>HTML Şablon Motoru basitçe HTML şablonu oluşturur. Veriyi de ekleyerek derleyince son HTML dosyası ortaya çıkar.</a:t>
            </a:r>
          </a:p>
          <a:p>
            <a:pPr lvl="1"/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1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24" y="2110374"/>
            <a:ext cx="6883565" cy="2436226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143000" y="1402488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Konsolda Oluşan Çıktı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762000" y="4761428"/>
            <a:ext cx="750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tr-TR" sz="1600" dirty="0" smtClean="0"/>
              <a:t>Tarayıcıdan localhost:3000 adresine gittiğinizde konsolda </a:t>
            </a:r>
            <a:r>
              <a:rPr lang="tr-TR" sz="1600" dirty="0"/>
              <a:t>y</a:t>
            </a:r>
            <a:r>
              <a:rPr lang="tr-TR" sz="1600" dirty="0" smtClean="0"/>
              <a:t>ukarda da görüldüğü gibi </a:t>
            </a:r>
            <a:r>
              <a:rPr lang="tr-TR" sz="1600" dirty="0" err="1" smtClean="0"/>
              <a:t>css</a:t>
            </a:r>
            <a:r>
              <a:rPr lang="tr-TR" sz="1600" dirty="0" smtClean="0"/>
              <a:t> ve ikonların yüklendiğini göreceksiniz.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600" dirty="0" smtClean="0"/>
              <a:t>Eğer uygulamada değişiklik yaparsanız </a:t>
            </a:r>
            <a:r>
              <a:rPr lang="tr-TR" sz="1600" dirty="0" err="1" smtClean="0"/>
              <a:t>npm’i</a:t>
            </a:r>
            <a:r>
              <a:rPr lang="tr-TR" sz="1600" dirty="0" smtClean="0"/>
              <a:t> durdurup (</a:t>
            </a:r>
            <a:r>
              <a:rPr lang="tr-TR" sz="1600" dirty="0" err="1" smtClean="0"/>
              <a:t>ctrl+c</a:t>
            </a:r>
            <a:r>
              <a:rPr lang="tr-TR" sz="1600" dirty="0" smtClean="0"/>
              <a:t>) tekrar başlatmalısınız (</a:t>
            </a:r>
            <a:r>
              <a:rPr lang="tr-TR" sz="1600" b="1" dirty="0" err="1" smtClean="0"/>
              <a:t>npm</a:t>
            </a:r>
            <a:r>
              <a:rPr lang="tr-TR" sz="1600" b="1" dirty="0" smtClean="0"/>
              <a:t> start</a:t>
            </a:r>
            <a:r>
              <a:rPr lang="tr-TR" sz="16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78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" y="1438945"/>
            <a:ext cx="8771302" cy="467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7" y="2144789"/>
            <a:ext cx="8655850" cy="1554370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143000" y="1402488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Nodemon</a:t>
            </a:r>
            <a:r>
              <a:rPr lang="tr-TR" dirty="0" smtClean="0"/>
              <a:t> kullanımı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514381" y="3959636"/>
            <a:ext cx="75056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tr-TR" sz="1600" b="1" dirty="0" err="1" smtClean="0"/>
              <a:t>npm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install</a:t>
            </a:r>
            <a:r>
              <a:rPr lang="tr-TR" sz="1600" b="1" dirty="0" smtClean="0"/>
              <a:t> -g </a:t>
            </a:r>
            <a:r>
              <a:rPr lang="tr-TR" sz="1600" b="1" dirty="0" err="1" smtClean="0"/>
              <a:t>nodemon</a:t>
            </a:r>
            <a:r>
              <a:rPr lang="tr-TR" sz="1600" b="1" dirty="0" smtClean="0"/>
              <a:t> </a:t>
            </a:r>
            <a:r>
              <a:rPr lang="tr-TR" sz="1600" dirty="0" smtClean="0"/>
              <a:t>komutu ile yeniden çalıştırma zahmetinden kurtulabilirsiniz. Kurulumdan sonra </a:t>
            </a:r>
            <a:r>
              <a:rPr lang="tr-TR" sz="1600" b="1" dirty="0" err="1" smtClean="0"/>
              <a:t>npm</a:t>
            </a:r>
            <a:r>
              <a:rPr lang="tr-TR" sz="1600" b="1" dirty="0" smtClean="0"/>
              <a:t> start </a:t>
            </a:r>
            <a:r>
              <a:rPr lang="tr-TR" sz="1600" dirty="0" smtClean="0"/>
              <a:t>yerine </a:t>
            </a:r>
            <a:r>
              <a:rPr lang="tr-TR" sz="1600" b="1" dirty="0" err="1" smtClean="0"/>
              <a:t>nodemon</a:t>
            </a:r>
            <a:r>
              <a:rPr lang="tr-TR" sz="1600" dirty="0" smtClean="0"/>
              <a:t> demelisiniz.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600" dirty="0" smtClean="0"/>
              <a:t>Yukardaki gibi bir ekran göreceksiniz. 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600" dirty="0" smtClean="0"/>
              <a:t>Uygulamanızda ne değişiklik yaparsanız yapın tekrar </a:t>
            </a:r>
            <a:r>
              <a:rPr lang="tr-TR" sz="1600" dirty="0" err="1" smtClean="0"/>
              <a:t>nodemon</a:t>
            </a:r>
            <a:r>
              <a:rPr lang="tr-TR" sz="1600" dirty="0" smtClean="0"/>
              <a:t> demenize gerek kalmaz. Değişiklik olduğunda sunucu otomatik çalışır.</a:t>
            </a:r>
          </a:p>
          <a:p>
            <a:pPr marL="457200" indent="-457200" algn="l">
              <a:buFont typeface="Arial" charset="0"/>
              <a:buChar char="•"/>
            </a:pPr>
            <a:r>
              <a:rPr lang="tr-TR" sz="1600" dirty="0" smtClean="0"/>
              <a:t>Kodlarken hata yaparsanız “</a:t>
            </a:r>
            <a:r>
              <a:rPr lang="tr-TR" sz="1600" dirty="0" err="1" smtClean="0"/>
              <a:t>app</a:t>
            </a:r>
            <a:r>
              <a:rPr lang="tr-TR" sz="1600" dirty="0" smtClean="0"/>
              <a:t> </a:t>
            </a:r>
            <a:r>
              <a:rPr lang="tr-TR" sz="1600" dirty="0" err="1" smtClean="0"/>
              <a:t>crashed</a:t>
            </a:r>
            <a:r>
              <a:rPr lang="tr-TR" sz="1600" dirty="0" smtClean="0"/>
              <a:t> - </a:t>
            </a:r>
            <a:r>
              <a:rPr lang="tr-TR" sz="1600" dirty="0" err="1" smtClean="0"/>
              <a:t>waiting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file </a:t>
            </a:r>
            <a:r>
              <a:rPr lang="tr-TR" sz="1600" dirty="0" err="1" smtClean="0"/>
              <a:t>changes</a:t>
            </a:r>
            <a:r>
              <a:rPr lang="tr-TR" sz="1600" dirty="0" smtClean="0"/>
              <a:t> </a:t>
            </a:r>
            <a:r>
              <a:rPr lang="tr-TR" sz="1600" dirty="0" err="1" smtClean="0"/>
              <a:t>before</a:t>
            </a:r>
            <a:r>
              <a:rPr lang="tr-TR" sz="1600" dirty="0" smtClean="0"/>
              <a:t> </a:t>
            </a:r>
            <a:r>
              <a:rPr lang="tr-TR" sz="1600" dirty="0" err="1" smtClean="0"/>
              <a:t>starting</a:t>
            </a:r>
            <a:r>
              <a:rPr lang="tr-TR" sz="1600" dirty="0" smtClean="0"/>
              <a:t>...” hatası alırsınız. Hatanın hangi satırda olduğunu yine konsol ekranından görebilirsiniz.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06837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3160"/>
            <a:ext cx="6818710" cy="3569170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1142999" y="1306052"/>
            <a:ext cx="6248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800" dirty="0" smtClean="0"/>
              <a:t>Hata ayıklama</a:t>
            </a:r>
            <a:endParaRPr lang="tr-TR" sz="38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755176" y="5562600"/>
            <a:ext cx="7505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tr-TR" sz="1600" dirty="0" smtClean="0"/>
              <a:t>Kodlarken hata yaparsanız “</a:t>
            </a:r>
            <a:r>
              <a:rPr lang="tr-TR" sz="1600" dirty="0" err="1" smtClean="0"/>
              <a:t>app</a:t>
            </a:r>
            <a:r>
              <a:rPr lang="tr-TR" sz="1600" dirty="0" smtClean="0"/>
              <a:t> </a:t>
            </a:r>
            <a:r>
              <a:rPr lang="tr-TR" sz="1600" dirty="0" err="1" smtClean="0"/>
              <a:t>crashed</a:t>
            </a:r>
            <a:r>
              <a:rPr lang="tr-TR" sz="1600" dirty="0" smtClean="0"/>
              <a:t> - </a:t>
            </a:r>
            <a:r>
              <a:rPr lang="tr-TR" sz="1600" dirty="0" err="1" smtClean="0"/>
              <a:t>waiting</a:t>
            </a:r>
            <a:r>
              <a:rPr lang="tr-TR" sz="1600" dirty="0" smtClean="0"/>
              <a:t> </a:t>
            </a:r>
            <a:r>
              <a:rPr lang="tr-TR" sz="1600" dirty="0" err="1" smtClean="0"/>
              <a:t>for</a:t>
            </a:r>
            <a:r>
              <a:rPr lang="tr-TR" sz="1600" dirty="0" smtClean="0"/>
              <a:t> file </a:t>
            </a:r>
            <a:r>
              <a:rPr lang="tr-TR" sz="1600" dirty="0" err="1" smtClean="0"/>
              <a:t>changes</a:t>
            </a:r>
            <a:r>
              <a:rPr lang="tr-TR" sz="1600" dirty="0" smtClean="0"/>
              <a:t> </a:t>
            </a:r>
            <a:r>
              <a:rPr lang="tr-TR" sz="1600" dirty="0" err="1" smtClean="0"/>
              <a:t>before</a:t>
            </a:r>
            <a:r>
              <a:rPr lang="tr-TR" sz="1600" dirty="0" smtClean="0"/>
              <a:t> </a:t>
            </a:r>
            <a:r>
              <a:rPr lang="tr-TR" sz="1600" dirty="0" err="1" smtClean="0"/>
              <a:t>starting</a:t>
            </a:r>
            <a:r>
              <a:rPr lang="tr-TR" sz="1600" dirty="0" smtClean="0"/>
              <a:t>...” hatası alırsınız. Hatanın hangi satırda olduğunu yine konsol ekranından görebilirsiniz.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5728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Pug’da</a:t>
            </a:r>
            <a:r>
              <a:rPr lang="tr-TR" dirty="0" smtClean="0"/>
              <a:t> herhangi bir HTML etiketi yer almaz.</a:t>
            </a:r>
          </a:p>
          <a:p>
            <a:r>
              <a:rPr lang="tr-TR" dirty="0" err="1" smtClean="0"/>
              <a:t>Pug’da</a:t>
            </a:r>
            <a:r>
              <a:rPr lang="tr-TR" dirty="0" smtClean="0"/>
              <a:t> hizalama “</a:t>
            </a:r>
            <a:r>
              <a:rPr lang="tr-TR" dirty="0" err="1" smtClean="0"/>
              <a:t>Tab</a:t>
            </a:r>
            <a:r>
              <a:rPr lang="tr-TR" dirty="0" smtClean="0"/>
              <a:t>” ile değil “Space” ile yapılmalıdır.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1" y="2590800"/>
            <a:ext cx="3986859" cy="1981200"/>
          </a:xfrm>
          <a:prstGeom prst="rect">
            <a:avLst/>
          </a:prstGeom>
        </p:spPr>
      </p:pic>
      <p:grpSp>
        <p:nvGrpSpPr>
          <p:cNvPr id="7" name="Grup 6"/>
          <p:cNvGrpSpPr/>
          <p:nvPr/>
        </p:nvGrpSpPr>
        <p:grpSpPr>
          <a:xfrm>
            <a:off x="3352800" y="2760258"/>
            <a:ext cx="4419603" cy="838200"/>
            <a:chOff x="3383280" y="2262021"/>
            <a:chExt cx="4419603" cy="640977"/>
          </a:xfrm>
        </p:grpSpPr>
        <p:cxnSp>
          <p:nvCxnSpPr>
            <p:cNvPr id="8" name="Düz Ok Bağlayıcısı 7"/>
            <p:cNvCxnSpPr/>
            <p:nvPr/>
          </p:nvCxnSpPr>
          <p:spPr bwMode="auto">
            <a:xfrm flipV="1">
              <a:off x="3546142" y="2584686"/>
              <a:ext cx="3100317" cy="34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" name="Sağ Ayraç 8"/>
            <p:cNvSpPr/>
            <p:nvPr/>
          </p:nvSpPr>
          <p:spPr bwMode="auto">
            <a:xfrm>
              <a:off x="3383280" y="2262021"/>
              <a:ext cx="45719" cy="640977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0" name="Metin kutusu 9"/>
            <p:cNvSpPr txBox="1"/>
            <p:nvPr/>
          </p:nvSpPr>
          <p:spPr>
            <a:xfrm>
              <a:off x="6753366" y="2264932"/>
              <a:ext cx="1049517" cy="63546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 err="1" smtClean="0"/>
                <a:t>Pug</a:t>
              </a:r>
              <a:r>
                <a:rPr lang="tr-TR" sz="1200" dirty="0" smtClean="0"/>
                <a:t> Şablonu HTML etiketi içermez</a:t>
              </a:r>
              <a:endParaRPr lang="tr-TR" sz="1200" dirty="0"/>
            </a:p>
          </p:txBody>
        </p:sp>
      </p:grpSp>
      <p:grpSp>
        <p:nvGrpSpPr>
          <p:cNvPr id="11" name="Grup 10"/>
          <p:cNvGrpSpPr/>
          <p:nvPr/>
        </p:nvGrpSpPr>
        <p:grpSpPr>
          <a:xfrm>
            <a:off x="4114800" y="3612632"/>
            <a:ext cx="3657603" cy="883169"/>
            <a:chOff x="3383280" y="2262021"/>
            <a:chExt cx="4419603" cy="675365"/>
          </a:xfrm>
        </p:grpSpPr>
        <p:cxnSp>
          <p:nvCxnSpPr>
            <p:cNvPr id="12" name="Düz Ok Bağlayıcısı 11"/>
            <p:cNvCxnSpPr/>
            <p:nvPr/>
          </p:nvCxnSpPr>
          <p:spPr bwMode="auto">
            <a:xfrm>
              <a:off x="3546142" y="2588098"/>
              <a:ext cx="2896227" cy="5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Sağ Ayraç 12"/>
            <p:cNvSpPr/>
            <p:nvPr/>
          </p:nvSpPr>
          <p:spPr bwMode="auto">
            <a:xfrm>
              <a:off x="3383280" y="2262021"/>
              <a:ext cx="45719" cy="640977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4" name="Metin kutusu 13"/>
            <p:cNvSpPr txBox="1"/>
            <p:nvPr/>
          </p:nvSpPr>
          <p:spPr>
            <a:xfrm>
              <a:off x="6534717" y="2301917"/>
              <a:ext cx="1268166" cy="63546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 smtClean="0"/>
                <a:t>Derlenmiş çıktı HTML etiketlerini içerir</a:t>
              </a:r>
              <a:endParaRPr lang="tr-T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51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71600"/>
            <a:ext cx="5867400" cy="4919314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2819400" y="62484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/>
              <a:t>Sistemin Akışı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8881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64631" y="235053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65048" y="235053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64631" y="328233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2764631" y="4190512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65048" y="328233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10837" y="2271370"/>
            <a:ext cx="2320639" cy="2478574"/>
            <a:chOff x="414451" y="2270832"/>
            <a:chExt cx="3094183" cy="3304761"/>
          </a:xfrm>
        </p:grpSpPr>
        <p:sp>
          <p:nvSpPr>
            <p:cNvPr id="71" name="TextBox 70"/>
            <p:cNvSpPr txBox="1"/>
            <p:nvPr/>
          </p:nvSpPr>
          <p:spPr>
            <a:xfrm>
              <a:off x="414451" y="2270832"/>
              <a:ext cx="3056817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smtClean="0"/>
                <a:t>Express, Node </a:t>
              </a:r>
              <a:r>
                <a:rPr lang="en-US" sz="1500" dirty="0" err="1" smtClean="0"/>
                <a:t>ve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npm’e</a:t>
              </a:r>
              <a:endParaRPr lang="en-US" sz="1500" dirty="0"/>
            </a:p>
            <a:p>
              <a:r>
                <a:rPr lang="en-US" sz="1500" dirty="0" err="1" smtClean="0"/>
                <a:t>Kısa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Bir</a:t>
              </a:r>
              <a:r>
                <a:rPr lang="en-US" sz="1500" dirty="0" smtClean="0"/>
                <a:t> </a:t>
              </a:r>
              <a:r>
                <a:rPr lang="en-US" sz="1500" dirty="0" err="1"/>
                <a:t>B</a:t>
              </a:r>
              <a:r>
                <a:rPr lang="en-US" sz="1500" dirty="0" err="1" smtClean="0"/>
                <a:t>akış</a:t>
              </a:r>
              <a:endParaRPr lang="en-US" sz="15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69570" y="3638769"/>
              <a:ext cx="2839064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smtClean="0"/>
                <a:t>MVC </a:t>
              </a:r>
              <a:r>
                <a:rPr lang="en-US" sz="1500" dirty="0" err="1" smtClean="0"/>
                <a:t>Tasarım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Desenini</a:t>
              </a:r>
              <a:endParaRPr lang="en-US" sz="1500" dirty="0"/>
            </a:p>
            <a:p>
              <a:r>
                <a:rPr lang="en-US" sz="1500" dirty="0" err="1" smtClean="0"/>
                <a:t>Kullanma</a:t>
              </a:r>
              <a:endParaRPr lang="en-US" sz="15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54578" y="4713822"/>
              <a:ext cx="2227528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 smtClean="0"/>
                <a:t>Heroku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ve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Github</a:t>
              </a:r>
              <a:endParaRPr lang="en-US" sz="1500" dirty="0" smtClean="0"/>
            </a:p>
            <a:p>
              <a:r>
                <a:rPr lang="en-US" sz="1500" dirty="0" err="1" smtClean="0"/>
                <a:t>Kullanımı</a:t>
              </a:r>
              <a:endParaRPr lang="en-US" sz="1500" dirty="0" smtClean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01070" y="2335247"/>
            <a:ext cx="2248367" cy="2461236"/>
            <a:chOff x="991969" y="2356003"/>
            <a:chExt cx="2997823" cy="3281646"/>
          </a:xfrm>
        </p:grpSpPr>
        <p:sp>
          <p:nvSpPr>
            <p:cNvPr id="81" name="TextBox 80"/>
            <p:cNvSpPr txBox="1"/>
            <p:nvPr/>
          </p:nvSpPr>
          <p:spPr>
            <a:xfrm>
              <a:off x="991969" y="2356003"/>
              <a:ext cx="2997823" cy="66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400" dirty="0" smtClean="0"/>
                <a:t>Express </a:t>
              </a:r>
              <a:r>
                <a:rPr lang="en-US" sz="1400" dirty="0" err="1" smtClean="0"/>
                <a:t>Projesi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Oluşturma</a:t>
              </a:r>
              <a:endParaRPr 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01592" y="3723415"/>
              <a:ext cx="2274552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smtClean="0"/>
                <a:t>Bootstrap </a:t>
              </a:r>
              <a:r>
                <a:rPr lang="en-US" sz="1500" dirty="0" err="1" smtClean="0"/>
                <a:t>Ekleme</a:t>
              </a:r>
              <a:endParaRPr lang="en-US" sz="15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430150" y="4775877"/>
              <a:ext cx="2545994" cy="8617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 smtClean="0"/>
                <a:t>Uygulama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Dosyaları</a:t>
              </a:r>
              <a:endParaRPr lang="en-US" sz="1500" dirty="0"/>
            </a:p>
            <a:p>
              <a:r>
                <a:rPr lang="en-US" sz="1500" dirty="0" err="1" smtClean="0"/>
                <a:t>Ve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Önemli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Linkler</a:t>
              </a:r>
              <a:endParaRPr lang="en-US" sz="1500" dirty="0"/>
            </a:p>
          </p:txBody>
        </p: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  <p:sp>
        <p:nvSpPr>
          <p:cNvPr id="83" name="Shape 276"/>
          <p:cNvSpPr/>
          <p:nvPr/>
        </p:nvSpPr>
        <p:spPr>
          <a:xfrm>
            <a:off x="5865048" y="4204406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 smtClean="0"/>
              <a:t>MVC </a:t>
            </a:r>
            <a:r>
              <a:rPr lang="en-US" sz="2200" dirty="0" err="1" smtClean="0"/>
              <a:t>Tasarım</a:t>
            </a:r>
            <a:r>
              <a:rPr lang="en-US" sz="2200" dirty="0" smtClean="0"/>
              <a:t> </a:t>
            </a:r>
            <a:r>
              <a:rPr lang="en-US" sz="2200" dirty="0" err="1" smtClean="0"/>
              <a:t>Desenini</a:t>
            </a:r>
            <a:r>
              <a:rPr lang="en-US" sz="2200" dirty="0" smtClean="0"/>
              <a:t> </a:t>
            </a:r>
            <a:r>
              <a:rPr lang="en-US" sz="2200" dirty="0" err="1" smtClean="0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smtClean="0"/>
              <a:t>MVC: </a:t>
            </a:r>
            <a:r>
              <a:rPr lang="tr-TR" dirty="0" smtClean="0"/>
              <a:t>Model-</a:t>
            </a:r>
            <a:r>
              <a:rPr lang="tr-TR" dirty="0" err="1" smtClean="0"/>
              <a:t>View</a:t>
            </a:r>
            <a:r>
              <a:rPr lang="tr-TR" dirty="0" smtClean="0"/>
              <a:t>-Controller</a:t>
            </a:r>
          </a:p>
          <a:p>
            <a:pPr lvl="1"/>
            <a:r>
              <a:rPr lang="tr-TR" dirty="0" smtClean="0"/>
              <a:t>Veriyi (Model), </a:t>
            </a:r>
            <a:r>
              <a:rPr lang="tr-TR" dirty="0" err="1" smtClean="0"/>
              <a:t>arayüzü</a:t>
            </a:r>
            <a:r>
              <a:rPr lang="tr-TR" dirty="0" smtClean="0"/>
              <a:t> (</a:t>
            </a:r>
            <a:r>
              <a:rPr lang="tr-TR" dirty="0" err="1" smtClean="0"/>
              <a:t>View</a:t>
            </a:r>
            <a:r>
              <a:rPr lang="tr-TR" dirty="0" smtClean="0"/>
              <a:t>), uygulama mantığını (Controller) birbirinden ayırır.</a:t>
            </a:r>
          </a:p>
          <a:p>
            <a:pPr lvl="1"/>
            <a:r>
              <a:rPr lang="tr-TR" dirty="0" smtClean="0"/>
              <a:t>Amaç sıkı bağları kaldırmak, zayıf bir bağ kurmak.</a:t>
            </a:r>
          </a:p>
          <a:p>
            <a:pPr lvl="1"/>
            <a:r>
              <a:rPr lang="tr-TR" dirty="0" smtClean="0"/>
              <a:t>Kodu daha çok yeniden kullanılabilir (</a:t>
            </a:r>
            <a:r>
              <a:rPr lang="tr-TR" dirty="0" err="1" smtClean="0"/>
              <a:t>reusable</a:t>
            </a:r>
            <a:r>
              <a:rPr lang="tr-TR" dirty="0" smtClean="0"/>
              <a:t>) yapar.</a:t>
            </a:r>
          </a:p>
          <a:p>
            <a:pPr lvl="1"/>
            <a:r>
              <a:rPr lang="tr-TR" dirty="0" smtClean="0"/>
              <a:t>Daha kolay bakım yapmayı sağlar.</a:t>
            </a:r>
          </a:p>
          <a:p>
            <a:pPr lvl="1"/>
            <a:endParaRPr lang="tr-TR" dirty="0" smtClean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12184"/>
            <a:ext cx="6344439" cy="261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 smtClean="0"/>
              <a:t>MVC </a:t>
            </a:r>
            <a:r>
              <a:rPr lang="en-US" sz="2200" dirty="0" err="1" smtClean="0"/>
              <a:t>Tasarım</a:t>
            </a:r>
            <a:r>
              <a:rPr lang="en-US" sz="2200" dirty="0" smtClean="0"/>
              <a:t> </a:t>
            </a:r>
            <a:r>
              <a:rPr lang="en-US" sz="2200" dirty="0" err="1" smtClean="0"/>
              <a:t>Desenini</a:t>
            </a:r>
            <a:r>
              <a:rPr lang="en-US" sz="2200" dirty="0" smtClean="0"/>
              <a:t> </a:t>
            </a:r>
            <a:r>
              <a:rPr lang="en-US" sz="2200" dirty="0" err="1" smtClean="0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MVC mimarisine uydurmak için:</a:t>
            </a:r>
          </a:p>
          <a:p>
            <a:pPr lvl="1"/>
            <a:r>
              <a:rPr lang="tr-TR" dirty="0" err="1" smtClean="0"/>
              <a:t>MekanBul</a:t>
            </a:r>
            <a:r>
              <a:rPr lang="tr-TR" dirty="0" smtClean="0"/>
              <a:t> klasörü içinde ”</a:t>
            </a:r>
            <a:r>
              <a:rPr lang="tr-TR" dirty="0" err="1" smtClean="0"/>
              <a:t>app_server</a:t>
            </a:r>
            <a:r>
              <a:rPr lang="tr-TR" dirty="0" smtClean="0"/>
              <a:t>” isminde bir klasör oluşturun.</a:t>
            </a:r>
          </a:p>
          <a:p>
            <a:pPr lvl="1"/>
            <a:r>
              <a:rPr lang="tr-TR" dirty="0" err="1" smtClean="0"/>
              <a:t>app_server</a:t>
            </a:r>
            <a:r>
              <a:rPr lang="tr-TR" dirty="0" smtClean="0"/>
              <a:t> altında “</a:t>
            </a:r>
            <a:r>
              <a:rPr lang="tr-TR" dirty="0" err="1" smtClean="0"/>
              <a:t>models</a:t>
            </a:r>
            <a:r>
              <a:rPr lang="tr-TR" dirty="0" smtClean="0"/>
              <a:t>” ve “</a:t>
            </a:r>
            <a:r>
              <a:rPr lang="tr-TR" dirty="0" err="1" smtClean="0"/>
              <a:t>controllers</a:t>
            </a:r>
            <a:r>
              <a:rPr lang="tr-TR" dirty="0" smtClean="0"/>
              <a:t>” klasörleri oluşturun.</a:t>
            </a:r>
          </a:p>
          <a:p>
            <a:pPr lvl="1"/>
            <a:r>
              <a:rPr lang="tr-TR" dirty="0" smtClean="0"/>
              <a:t>“</a:t>
            </a:r>
            <a:r>
              <a:rPr lang="tr-TR" dirty="0" err="1" smtClean="0"/>
              <a:t>views</a:t>
            </a:r>
            <a:r>
              <a:rPr lang="tr-TR" dirty="0" smtClean="0"/>
              <a:t>” ve “</a:t>
            </a:r>
            <a:r>
              <a:rPr lang="tr-TR" dirty="0" err="1" smtClean="0"/>
              <a:t>routes</a:t>
            </a:r>
            <a:r>
              <a:rPr lang="tr-TR" dirty="0" smtClean="0"/>
              <a:t>” klasörlerini </a:t>
            </a:r>
            <a:r>
              <a:rPr lang="tr-TR" dirty="0" err="1" smtClean="0"/>
              <a:t>app_server</a:t>
            </a:r>
            <a:r>
              <a:rPr lang="tr-TR" dirty="0" smtClean="0"/>
              <a:t> klasörü içine alın.</a:t>
            </a:r>
          </a:p>
          <a:p>
            <a:pPr lvl="1"/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0"/>
            <a:ext cx="5271528" cy="31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 smtClean="0"/>
              <a:t>MVC </a:t>
            </a:r>
            <a:r>
              <a:rPr lang="en-US" sz="2200" dirty="0" err="1" smtClean="0"/>
              <a:t>Tasarım</a:t>
            </a:r>
            <a:r>
              <a:rPr lang="en-US" sz="2200" dirty="0" smtClean="0"/>
              <a:t> </a:t>
            </a:r>
            <a:r>
              <a:rPr lang="en-US" sz="2200" dirty="0" err="1" smtClean="0"/>
              <a:t>Desenini</a:t>
            </a:r>
            <a:r>
              <a:rPr lang="en-US" sz="2200" dirty="0" smtClean="0"/>
              <a:t> </a:t>
            </a:r>
            <a:r>
              <a:rPr lang="en-US" sz="2200" dirty="0" err="1" smtClean="0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Klasörleri kaldırdığımız için yeni yolları Express’e tanıtmamız gerekir.</a:t>
            </a:r>
          </a:p>
          <a:p>
            <a:r>
              <a:rPr lang="tr-TR" dirty="0" err="1" smtClean="0"/>
              <a:t>MekanBul</a:t>
            </a:r>
            <a:r>
              <a:rPr lang="tr-TR" dirty="0" smtClean="0"/>
              <a:t> </a:t>
            </a:r>
            <a:r>
              <a:rPr lang="tr-TR" dirty="0" err="1" smtClean="0"/>
              <a:t>klasöründki</a:t>
            </a:r>
            <a:r>
              <a:rPr lang="tr-TR" dirty="0" smtClean="0"/>
              <a:t> </a:t>
            </a:r>
            <a:r>
              <a:rPr lang="tr-TR" dirty="0" err="1" smtClean="0"/>
              <a:t>app.js</a:t>
            </a:r>
            <a:r>
              <a:rPr lang="tr-TR" dirty="0" smtClean="0"/>
              <a:t> dosyası içinde:</a:t>
            </a:r>
          </a:p>
          <a:p>
            <a:pPr lvl="1"/>
            <a:r>
              <a:rPr lang="tr-TR" dirty="0" err="1"/>
              <a:t>app.set</a:t>
            </a:r>
            <a:r>
              <a:rPr lang="tr-TR" dirty="0"/>
              <a:t>('</a:t>
            </a:r>
            <a:r>
              <a:rPr lang="tr-TR" dirty="0" err="1"/>
              <a:t>views</a:t>
            </a:r>
            <a:r>
              <a:rPr lang="tr-TR" dirty="0"/>
              <a:t>', </a:t>
            </a:r>
            <a:r>
              <a:rPr lang="tr-TR" dirty="0" err="1"/>
              <a:t>path.join</a:t>
            </a:r>
            <a:r>
              <a:rPr lang="tr-TR" dirty="0"/>
              <a:t>(__</a:t>
            </a:r>
            <a:r>
              <a:rPr lang="tr-TR" dirty="0" err="1"/>
              <a:t>dirname</a:t>
            </a:r>
            <a:r>
              <a:rPr lang="tr-TR" dirty="0"/>
              <a:t>, '</a:t>
            </a:r>
            <a:r>
              <a:rPr lang="tr-TR" dirty="0" err="1"/>
              <a:t>views</a:t>
            </a:r>
            <a:r>
              <a:rPr lang="tr-TR" dirty="0"/>
              <a:t>')); </a:t>
            </a:r>
            <a:r>
              <a:rPr lang="tr-TR" dirty="0" smtClean="0"/>
              <a:t>komutunu bulun.</a:t>
            </a:r>
          </a:p>
          <a:p>
            <a:pPr lvl="1"/>
            <a:r>
              <a:rPr lang="tr-TR" dirty="0" err="1"/>
              <a:t>app.set</a:t>
            </a:r>
            <a:r>
              <a:rPr lang="tr-TR" dirty="0"/>
              <a:t>('</a:t>
            </a:r>
            <a:r>
              <a:rPr lang="tr-TR" dirty="0" err="1"/>
              <a:t>views</a:t>
            </a:r>
            <a:r>
              <a:rPr lang="tr-TR" dirty="0"/>
              <a:t>', </a:t>
            </a:r>
            <a:r>
              <a:rPr lang="tr-TR" dirty="0" err="1"/>
              <a:t>path.join</a:t>
            </a:r>
            <a:r>
              <a:rPr lang="tr-TR" dirty="0"/>
              <a:t>(__</a:t>
            </a:r>
            <a:r>
              <a:rPr lang="tr-TR" dirty="0" err="1"/>
              <a:t>dirname</a:t>
            </a:r>
            <a:r>
              <a:rPr lang="tr-TR" dirty="0"/>
              <a:t>, </a:t>
            </a:r>
            <a:r>
              <a:rPr lang="tr-TR" b="1" dirty="0"/>
              <a:t>'</a:t>
            </a:r>
            <a:r>
              <a:rPr lang="tr-TR" b="1" dirty="0" err="1"/>
              <a:t>app_server</a:t>
            </a:r>
            <a:r>
              <a:rPr lang="tr-TR" b="1" dirty="0"/>
              <a:t>', </a:t>
            </a:r>
            <a:r>
              <a:rPr lang="tr-TR" dirty="0"/>
              <a:t>'</a:t>
            </a:r>
            <a:r>
              <a:rPr lang="tr-TR" dirty="0" err="1"/>
              <a:t>views</a:t>
            </a:r>
            <a:r>
              <a:rPr lang="tr-TR" dirty="0" smtClean="0"/>
              <a:t>'));</a:t>
            </a:r>
            <a:r>
              <a:rPr lang="tr-TR" dirty="0"/>
              <a:t> </a:t>
            </a:r>
            <a:r>
              <a:rPr lang="tr-TR" dirty="0" smtClean="0"/>
              <a:t>olarak değiştirin.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routes</a:t>
            </a:r>
            <a:r>
              <a:rPr lang="tr-TR" dirty="0"/>
              <a:t> = </a:t>
            </a:r>
            <a:r>
              <a:rPr lang="tr-TR" dirty="0" err="1"/>
              <a:t>require</a:t>
            </a:r>
            <a:r>
              <a:rPr lang="tr-TR" dirty="0"/>
              <a:t>('./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index</a:t>
            </a:r>
            <a:r>
              <a:rPr lang="tr-TR" dirty="0"/>
              <a:t>'); </a:t>
            </a:r>
            <a:r>
              <a:rPr lang="tr-TR" dirty="0" smtClean="0"/>
              <a:t>komutunu bulun.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routes</a:t>
            </a:r>
            <a:r>
              <a:rPr lang="tr-TR" dirty="0"/>
              <a:t> = </a:t>
            </a:r>
            <a:r>
              <a:rPr lang="tr-TR" dirty="0" err="1"/>
              <a:t>require</a:t>
            </a:r>
            <a:r>
              <a:rPr lang="tr-TR" dirty="0"/>
              <a:t>('.</a:t>
            </a:r>
            <a:r>
              <a:rPr lang="tr-TR" b="1" dirty="0"/>
              <a:t>/</a:t>
            </a:r>
            <a:r>
              <a:rPr lang="tr-TR" b="1" dirty="0" err="1"/>
              <a:t>app_server</a:t>
            </a:r>
            <a:r>
              <a:rPr lang="tr-TR" dirty="0"/>
              <a:t>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index</a:t>
            </a:r>
            <a:r>
              <a:rPr lang="tr-TR" dirty="0"/>
              <a:t>'); </a:t>
            </a:r>
            <a:r>
              <a:rPr lang="tr-TR" dirty="0" smtClean="0"/>
              <a:t>olarak değiştirin.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users</a:t>
            </a:r>
            <a:r>
              <a:rPr lang="tr-TR" dirty="0"/>
              <a:t> = </a:t>
            </a:r>
            <a:r>
              <a:rPr lang="tr-TR" dirty="0" err="1"/>
              <a:t>require</a:t>
            </a:r>
            <a:r>
              <a:rPr lang="tr-TR" dirty="0"/>
              <a:t>('./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users</a:t>
            </a:r>
            <a:r>
              <a:rPr lang="tr-TR" dirty="0"/>
              <a:t>'); </a:t>
            </a:r>
            <a:r>
              <a:rPr lang="tr-TR" dirty="0" smtClean="0"/>
              <a:t>komutunu bulun.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users</a:t>
            </a:r>
            <a:r>
              <a:rPr lang="tr-TR" dirty="0"/>
              <a:t> = </a:t>
            </a:r>
            <a:r>
              <a:rPr lang="tr-TR" dirty="0" err="1"/>
              <a:t>require</a:t>
            </a:r>
            <a:r>
              <a:rPr lang="tr-TR" dirty="0"/>
              <a:t>('.</a:t>
            </a:r>
            <a:r>
              <a:rPr lang="tr-TR" b="1" dirty="0"/>
              <a:t>/</a:t>
            </a:r>
            <a:r>
              <a:rPr lang="tr-TR" b="1" dirty="0" err="1"/>
              <a:t>app_server</a:t>
            </a:r>
            <a:r>
              <a:rPr lang="tr-TR" dirty="0"/>
              <a:t>/</a:t>
            </a:r>
            <a:r>
              <a:rPr lang="tr-TR" dirty="0" err="1"/>
              <a:t>routes</a:t>
            </a:r>
            <a:r>
              <a:rPr lang="tr-TR" dirty="0"/>
              <a:t>/</a:t>
            </a:r>
            <a:r>
              <a:rPr lang="tr-TR" dirty="0" err="1"/>
              <a:t>users</a:t>
            </a:r>
            <a:r>
              <a:rPr lang="tr-TR" dirty="0"/>
              <a:t>'); </a:t>
            </a:r>
            <a:r>
              <a:rPr lang="tr-TR" dirty="0" smtClean="0"/>
              <a:t>olarak değiştirin.</a:t>
            </a:r>
          </a:p>
          <a:p>
            <a:pPr lvl="1"/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/>
          </a:p>
          <a:p>
            <a:pPr lvl="1"/>
            <a:endParaRPr lang="tr-TR" dirty="0" smtClean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 smtClean="0"/>
              <a:t>MVC </a:t>
            </a:r>
            <a:r>
              <a:rPr lang="en-US" sz="2200" dirty="0" err="1" smtClean="0"/>
              <a:t>Tasarım</a:t>
            </a:r>
            <a:r>
              <a:rPr lang="en-US" sz="2200" dirty="0" smtClean="0"/>
              <a:t> </a:t>
            </a:r>
            <a:r>
              <a:rPr lang="en-US" sz="2200" dirty="0" err="1" smtClean="0"/>
              <a:t>Desenini</a:t>
            </a:r>
            <a:r>
              <a:rPr lang="en-US" sz="2200" dirty="0" smtClean="0"/>
              <a:t> </a:t>
            </a:r>
            <a:r>
              <a:rPr lang="en-US" sz="2200" dirty="0" err="1" smtClean="0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smtClean="0"/>
              <a:t>Varsayılan olarak </a:t>
            </a:r>
            <a:r>
              <a:rPr lang="tr-TR" sz="2200" dirty="0" err="1" smtClean="0"/>
              <a:t>controller’lar</a:t>
            </a:r>
            <a:r>
              <a:rPr lang="tr-TR" sz="2200" dirty="0" smtClean="0"/>
              <a:t> </a:t>
            </a:r>
            <a:r>
              <a:rPr lang="tr-TR" sz="2200" dirty="0" err="1" smtClean="0"/>
              <a:t>route’lar</a:t>
            </a:r>
            <a:r>
              <a:rPr lang="tr-TR" sz="2200" dirty="0" smtClean="0"/>
              <a:t> ile iç içedir.</a:t>
            </a:r>
          </a:p>
          <a:p>
            <a:r>
              <a:rPr lang="tr-TR" sz="2200" dirty="0" smtClean="0"/>
              <a:t>Bunları ayırmamız gerek. Çünkü </a:t>
            </a:r>
            <a:r>
              <a:rPr lang="tr-TR" sz="2200" dirty="0" err="1" smtClean="0"/>
              <a:t>controller’lar</a:t>
            </a:r>
            <a:r>
              <a:rPr lang="tr-TR" sz="2200" dirty="0" smtClean="0"/>
              <a:t> uygulama mantığını içermeli.</a:t>
            </a:r>
          </a:p>
          <a:p>
            <a:r>
              <a:rPr lang="tr-TR" sz="2200" dirty="0" smtClean="0"/>
              <a:t>“</a:t>
            </a:r>
            <a:r>
              <a:rPr lang="tr-TR" sz="2200" dirty="0" err="1" smtClean="0"/>
              <a:t>app_server</a:t>
            </a:r>
            <a:r>
              <a:rPr lang="tr-TR" sz="2200" dirty="0" smtClean="0"/>
              <a:t>/</a:t>
            </a:r>
            <a:r>
              <a:rPr lang="tr-TR" sz="2200" dirty="0" err="1" smtClean="0"/>
              <a:t>routes</a:t>
            </a:r>
            <a:r>
              <a:rPr lang="tr-TR" sz="2200" dirty="0" smtClean="0"/>
              <a:t>/</a:t>
            </a:r>
            <a:r>
              <a:rPr lang="tr-TR" sz="2200" dirty="0" err="1" smtClean="0"/>
              <a:t>index.js</a:t>
            </a:r>
            <a:r>
              <a:rPr lang="tr-TR" sz="2200" dirty="0" smtClean="0"/>
              <a:t>” dosyasını bulun.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sz="2200" dirty="0" err="1" smtClean="0"/>
              <a:t>Burdaki</a:t>
            </a:r>
            <a:r>
              <a:rPr lang="tr-TR" sz="2200" dirty="0" smtClean="0"/>
              <a:t> mantığı ayrı bir dosyada yapacağız.</a:t>
            </a:r>
          </a:p>
          <a:p>
            <a:r>
              <a:rPr lang="tr-TR" sz="2200" dirty="0" smtClean="0"/>
              <a:t>“</a:t>
            </a:r>
            <a:r>
              <a:rPr lang="tr-TR" sz="2200" dirty="0" err="1" smtClean="0"/>
              <a:t>app_server</a:t>
            </a:r>
            <a:r>
              <a:rPr lang="tr-TR" sz="2200" dirty="0" smtClean="0"/>
              <a:t>/</a:t>
            </a:r>
            <a:r>
              <a:rPr lang="tr-TR" sz="2200" dirty="0" err="1" smtClean="0"/>
              <a:t>controllers</a:t>
            </a:r>
            <a:r>
              <a:rPr lang="tr-TR" sz="2200" dirty="0" smtClean="0"/>
              <a:t>” klasörü içinde “</a:t>
            </a:r>
            <a:r>
              <a:rPr lang="tr-TR" sz="2200" dirty="0" err="1" smtClean="0"/>
              <a:t>main.js</a:t>
            </a:r>
            <a:r>
              <a:rPr lang="tr-TR" sz="2200" dirty="0" smtClean="0"/>
              <a:t>” dosyası oluşturun.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88" y="2979240"/>
            <a:ext cx="7708900" cy="128270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638800" y="3093122"/>
            <a:ext cx="20574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600" dirty="0" err="1" smtClean="0"/>
              <a:t>Router’ın</a:t>
            </a:r>
            <a:r>
              <a:rPr lang="tr-TR" sz="1600" dirty="0" smtClean="0"/>
              <a:t> URL için baktığı yer</a:t>
            </a:r>
            <a:endParaRPr lang="tr-TR" sz="16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5638800" y="3657600"/>
            <a:ext cx="2057400" cy="432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600" smtClean="0"/>
              <a:t>Controller İçeriği</a:t>
            </a:r>
          </a:p>
          <a:p>
            <a:pPr algn="l"/>
            <a:endParaRPr lang="tr-TR" sz="160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0" y="5029200"/>
            <a:ext cx="7697527" cy="1130300"/>
          </a:xfrm>
          <a:prstGeom prst="rect">
            <a:avLst/>
          </a:prstGeom>
        </p:spPr>
      </p:pic>
      <p:sp>
        <p:nvSpPr>
          <p:cNvPr id="10" name="Metin kutusu 9"/>
          <p:cNvSpPr txBox="1">
            <a:spLocks/>
          </p:cNvSpPr>
          <p:nvPr/>
        </p:nvSpPr>
        <p:spPr>
          <a:xfrm>
            <a:off x="6334742" y="5638800"/>
            <a:ext cx="1894858" cy="432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600" dirty="0" smtClean="0"/>
              <a:t>Controller oluştur</a:t>
            </a:r>
            <a:endParaRPr lang="tr-TR" sz="1600" dirty="0"/>
          </a:p>
        </p:txBody>
      </p:sp>
      <p:sp>
        <p:nvSpPr>
          <p:cNvPr id="9" name="Metin kutusu 8"/>
          <p:cNvSpPr txBox="1">
            <a:spLocks/>
          </p:cNvSpPr>
          <p:nvPr/>
        </p:nvSpPr>
        <p:spPr>
          <a:xfrm>
            <a:off x="6172200" y="5029200"/>
            <a:ext cx="2837914" cy="63094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400" dirty="0" err="1" smtClean="0"/>
              <a:t>index</a:t>
            </a:r>
            <a:r>
              <a:rPr lang="tr-TR" sz="1400" dirty="0" smtClean="0"/>
              <a:t> </a:t>
            </a:r>
            <a:r>
              <a:rPr lang="tr-TR" sz="1400" dirty="0" err="1" smtClean="0"/>
              <a:t>export</a:t>
            </a:r>
            <a:r>
              <a:rPr lang="tr-TR" sz="1400" dirty="0" smtClean="0"/>
              <a:t> metodu</a:t>
            </a:r>
          </a:p>
          <a:p>
            <a:pPr algn="l"/>
            <a:r>
              <a:rPr lang="tr-TR" sz="1400" dirty="0" smtClean="0"/>
              <a:t>oluştur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0133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10496"/>
            <a:ext cx="8132928" cy="446276"/>
          </a:xfrm>
        </p:spPr>
        <p:txBody>
          <a:bodyPr/>
          <a:lstStyle/>
          <a:p>
            <a:r>
              <a:rPr lang="en-US" sz="2200" dirty="0" smtClean="0"/>
              <a:t>MVC </a:t>
            </a:r>
            <a:r>
              <a:rPr lang="en-US" sz="2200" dirty="0" err="1" smtClean="0"/>
              <a:t>Tasarım</a:t>
            </a:r>
            <a:r>
              <a:rPr lang="en-US" sz="2200" dirty="0" smtClean="0"/>
              <a:t> </a:t>
            </a:r>
            <a:r>
              <a:rPr lang="en-US" sz="2200" dirty="0" err="1" smtClean="0"/>
              <a:t>Desenini</a:t>
            </a:r>
            <a:r>
              <a:rPr lang="en-US" sz="2200" dirty="0" smtClean="0"/>
              <a:t> </a:t>
            </a:r>
            <a:r>
              <a:rPr lang="en-US" sz="2200" dirty="0" err="1" smtClean="0"/>
              <a:t>Kullanma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smtClean="0"/>
              <a:t>Bir sonraki adım yapılan işlemi </a:t>
            </a:r>
            <a:r>
              <a:rPr lang="tr-TR" sz="2200" dirty="0" err="1" smtClean="0"/>
              <a:t>routes</a:t>
            </a:r>
            <a:r>
              <a:rPr lang="tr-TR" sz="2200" dirty="0" smtClean="0"/>
              <a:t> içinde tanıtmak.</a:t>
            </a:r>
          </a:p>
          <a:p>
            <a:endParaRPr lang="tr-TR" sz="2200" dirty="0"/>
          </a:p>
          <a:p>
            <a:endParaRPr lang="tr-TR" sz="2200" dirty="0" smtClean="0"/>
          </a:p>
          <a:p>
            <a:endParaRPr lang="tr-TR" sz="2200" dirty="0"/>
          </a:p>
          <a:p>
            <a:endParaRPr lang="tr-TR" sz="2200" dirty="0"/>
          </a:p>
          <a:p>
            <a:r>
              <a:rPr lang="tr-TR" sz="2200" dirty="0" smtClean="0"/>
              <a:t>Son mimari aşağıdaki gibi oldu.</a:t>
            </a:r>
          </a:p>
          <a:p>
            <a:endParaRPr lang="tr-TR" sz="2200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73"/>
          <p:cNvSpPr/>
          <p:nvPr/>
        </p:nvSpPr>
        <p:spPr>
          <a:xfrm>
            <a:off x="244650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787378"/>
            <a:ext cx="6521130" cy="1672262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153687" y="1913044"/>
            <a:ext cx="1542513" cy="55399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smtClean="0"/>
              <a:t>Yeni </a:t>
            </a:r>
            <a:r>
              <a:rPr lang="tr-TR" sz="1200" dirty="0" err="1" smtClean="0"/>
              <a:t>route’u</a:t>
            </a:r>
            <a:r>
              <a:rPr lang="tr-TR" sz="1200" dirty="0" smtClean="0"/>
              <a:t> tanıt</a:t>
            </a:r>
          </a:p>
          <a:p>
            <a:pPr algn="l"/>
            <a:endParaRPr lang="tr-TR" sz="1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5029200" y="2743200"/>
            <a:ext cx="2057400" cy="64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err="1" smtClean="0"/>
              <a:t>Controller’ın</a:t>
            </a:r>
            <a:r>
              <a:rPr lang="tr-TR" sz="1200" dirty="0" smtClean="0"/>
              <a:t> </a:t>
            </a:r>
            <a:r>
              <a:rPr lang="tr-TR" sz="1200" dirty="0" err="1" smtClean="0"/>
              <a:t>index</a:t>
            </a:r>
            <a:r>
              <a:rPr lang="tr-TR" sz="1200" dirty="0" smtClean="0"/>
              <a:t> metodunu tanıt</a:t>
            </a:r>
          </a:p>
          <a:p>
            <a:pPr algn="l"/>
            <a:endParaRPr lang="tr-TR" sz="12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95" y="3962400"/>
            <a:ext cx="6523405" cy="226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5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smtClean="0"/>
              <a:t>Bootstrap Ekleme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Express uygulamamız Bootstrap için </a:t>
            </a:r>
            <a:r>
              <a:rPr lang="tr-TR" b="1" dirty="0" err="1" smtClean="0"/>
              <a:t>public</a:t>
            </a:r>
            <a:r>
              <a:rPr lang="tr-TR" dirty="0" smtClean="0"/>
              <a:t> isminde bir klasör ayırmıştır.</a:t>
            </a:r>
          </a:p>
          <a:p>
            <a:r>
              <a:rPr lang="tr-TR" dirty="0" smtClean="0"/>
              <a:t>Bootstrap ek olarak </a:t>
            </a:r>
            <a:r>
              <a:rPr lang="tr-TR" dirty="0" err="1" smtClean="0"/>
              <a:t>Jquery</a:t>
            </a:r>
            <a:r>
              <a:rPr lang="tr-TR" dirty="0" smtClean="0"/>
              <a:t> isteyebilir.</a:t>
            </a:r>
          </a:p>
          <a:p>
            <a:pPr lvl="1"/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www.dropbox.com/s/y3r53836q1r9m3z/jquery.zip?dl=0</a:t>
            </a:r>
            <a:r>
              <a:rPr lang="tr-TR" dirty="0" smtClean="0"/>
              <a:t> </a:t>
            </a:r>
            <a:r>
              <a:rPr lang="tr-TR" dirty="0" err="1"/>
              <a:t>burdan</a:t>
            </a:r>
            <a:r>
              <a:rPr lang="tr-TR" dirty="0"/>
              <a:t> </a:t>
            </a:r>
            <a:r>
              <a:rPr lang="tr-TR" dirty="0" err="1" smtClean="0"/>
              <a:t>JQuery’yi</a:t>
            </a:r>
            <a:r>
              <a:rPr lang="tr-TR" dirty="0" smtClean="0"/>
              <a:t> indirin.</a:t>
            </a:r>
          </a:p>
          <a:p>
            <a:pPr lvl="1"/>
            <a:r>
              <a:rPr lang="tr-TR" dirty="0" smtClean="0"/>
              <a:t>İçindeki dosyaları ”</a:t>
            </a:r>
            <a:r>
              <a:rPr lang="tr-TR" dirty="0" err="1" smtClean="0"/>
              <a:t>public</a:t>
            </a:r>
            <a:r>
              <a:rPr lang="tr-TR" dirty="0" smtClean="0"/>
              <a:t>/</a:t>
            </a:r>
            <a:r>
              <a:rPr lang="tr-TR" dirty="0" err="1" smtClean="0"/>
              <a:t>javascripts</a:t>
            </a:r>
            <a:r>
              <a:rPr lang="tr-TR" dirty="0" smtClean="0"/>
              <a:t>” klasörü içine atın.</a:t>
            </a:r>
          </a:p>
          <a:p>
            <a:pPr lvl="1"/>
            <a:r>
              <a:rPr lang="tr-TR" dirty="0" smtClean="0"/>
              <a:t>Daha önce oluşturduğunuz </a:t>
            </a:r>
            <a:r>
              <a:rPr lang="tr-TR" dirty="0" err="1" smtClean="0"/>
              <a:t>bootstrap</a:t>
            </a:r>
            <a:r>
              <a:rPr lang="tr-TR" dirty="0" smtClean="0"/>
              <a:t> klasörünü </a:t>
            </a:r>
            <a:r>
              <a:rPr lang="tr-TR" dirty="0" err="1" smtClean="0"/>
              <a:t>public</a:t>
            </a:r>
            <a:r>
              <a:rPr lang="tr-TR" dirty="0" smtClean="0"/>
              <a:t> klasörüne taşıyın.</a:t>
            </a:r>
          </a:p>
          <a:p>
            <a:pPr lvl="1"/>
            <a:r>
              <a:rPr lang="tr-TR" dirty="0" smtClean="0"/>
              <a:t>”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views</a:t>
            </a:r>
            <a:r>
              <a:rPr lang="tr-TR" dirty="0" smtClean="0"/>
              <a:t>” klasöründeki ”</a:t>
            </a:r>
            <a:r>
              <a:rPr lang="tr-TR" dirty="0" err="1" smtClean="0"/>
              <a:t>layout.pug</a:t>
            </a:r>
            <a:r>
              <a:rPr lang="tr-TR" dirty="0" smtClean="0"/>
              <a:t>” dosyasını açın. Burada kullanılan </a:t>
            </a:r>
            <a:r>
              <a:rPr lang="tr-TR" dirty="0" err="1" smtClean="0"/>
              <a:t>css</a:t>
            </a:r>
            <a:r>
              <a:rPr lang="tr-TR" dirty="0" smtClean="0"/>
              <a:t> dosyası belirtilmiştir.</a:t>
            </a:r>
          </a:p>
          <a:p>
            <a:pPr lvl="1"/>
            <a:r>
              <a:rPr lang="tr-TR" dirty="0" smtClean="0"/>
              <a:t>“</a:t>
            </a:r>
            <a:r>
              <a:rPr lang="tr-TR" dirty="0" err="1" smtClean="0"/>
              <a:t>layout.pug</a:t>
            </a:r>
            <a:r>
              <a:rPr lang="tr-TR" dirty="0" smtClean="0"/>
              <a:t>” dosyasını yeni temayı gösterecek şekilde değiştirin.</a:t>
            </a:r>
          </a:p>
        </p:txBody>
      </p:sp>
      <p:sp>
        <p:nvSpPr>
          <p:cNvPr id="6" name="Shape 279"/>
          <p:cNvSpPr/>
          <p:nvPr/>
        </p:nvSpPr>
        <p:spPr>
          <a:xfrm>
            <a:off x="224177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6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smtClean="0"/>
              <a:t>Bootstrap Ekleme</a:t>
            </a:r>
            <a:endParaRPr lang="tr-TR" dirty="0"/>
          </a:p>
        </p:txBody>
      </p:sp>
      <p:sp>
        <p:nvSpPr>
          <p:cNvPr id="6" name="Shape 279"/>
          <p:cNvSpPr/>
          <p:nvPr/>
        </p:nvSpPr>
        <p:spPr>
          <a:xfrm>
            <a:off x="224177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581507"/>
            <a:ext cx="6616700" cy="1955085"/>
          </a:xfrm>
        </p:spPr>
      </p:pic>
      <p:grpSp>
        <p:nvGrpSpPr>
          <p:cNvPr id="11" name="Grup 10"/>
          <p:cNvGrpSpPr/>
          <p:nvPr/>
        </p:nvGrpSpPr>
        <p:grpSpPr>
          <a:xfrm>
            <a:off x="6735171" y="1828800"/>
            <a:ext cx="2332629" cy="1323439"/>
            <a:chOff x="6735171" y="1828800"/>
            <a:chExt cx="2332629" cy="1323439"/>
          </a:xfrm>
        </p:grpSpPr>
        <p:cxnSp>
          <p:nvCxnSpPr>
            <p:cNvPr id="9" name="Düz Ok Bağlayıcısı 8"/>
            <p:cNvCxnSpPr/>
            <p:nvPr/>
          </p:nvCxnSpPr>
          <p:spPr bwMode="auto">
            <a:xfrm>
              <a:off x="6735171" y="2438400"/>
              <a:ext cx="838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" name="Metin kutusu 9"/>
            <p:cNvSpPr txBox="1"/>
            <p:nvPr/>
          </p:nvSpPr>
          <p:spPr>
            <a:xfrm>
              <a:off x="7573371" y="1828800"/>
              <a:ext cx="1494429" cy="132343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 smtClean="0"/>
                <a:t>Mobil Cihazlarda daha iyi görünüm sağlar</a:t>
              </a:r>
              <a:endParaRPr lang="tr-TR" sz="1600" dirty="0"/>
            </a:p>
          </p:txBody>
        </p:sp>
      </p:grpSp>
      <p:grpSp>
        <p:nvGrpSpPr>
          <p:cNvPr id="12" name="Grup 11"/>
          <p:cNvGrpSpPr/>
          <p:nvPr/>
        </p:nvGrpSpPr>
        <p:grpSpPr>
          <a:xfrm>
            <a:off x="6324600" y="2819400"/>
            <a:ext cx="2713630" cy="1741234"/>
            <a:chOff x="6354170" y="918563"/>
            <a:chExt cx="2713630" cy="1741234"/>
          </a:xfrm>
        </p:grpSpPr>
        <p:cxnSp>
          <p:nvCxnSpPr>
            <p:cNvPr id="13" name="Düz Ok Bağlayıcısı 12"/>
            <p:cNvCxnSpPr/>
            <p:nvPr/>
          </p:nvCxnSpPr>
          <p:spPr bwMode="auto">
            <a:xfrm>
              <a:off x="6354170" y="918563"/>
              <a:ext cx="1219201" cy="14026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4" name="Metin kutusu 13"/>
            <p:cNvSpPr txBox="1"/>
            <p:nvPr/>
          </p:nvSpPr>
          <p:spPr>
            <a:xfrm>
              <a:off x="7573371" y="1828800"/>
              <a:ext cx="1494429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 smtClean="0"/>
                <a:t>Yeni </a:t>
              </a:r>
              <a:r>
                <a:rPr lang="tr-TR" sz="1600" dirty="0" err="1" smtClean="0"/>
                <a:t>bootstrap</a:t>
              </a:r>
              <a:r>
                <a:rPr lang="tr-TR" sz="1600" dirty="0" smtClean="0"/>
                <a:t> dosyasını kullan</a:t>
              </a:r>
              <a:endParaRPr lang="tr-TR" sz="1600" dirty="0"/>
            </a:p>
          </p:txBody>
        </p:sp>
      </p:grpSp>
      <p:grpSp>
        <p:nvGrpSpPr>
          <p:cNvPr id="16" name="Grup 15"/>
          <p:cNvGrpSpPr/>
          <p:nvPr/>
        </p:nvGrpSpPr>
        <p:grpSpPr>
          <a:xfrm>
            <a:off x="4495800" y="3352800"/>
            <a:ext cx="2385514" cy="1536713"/>
            <a:chOff x="6682286" y="1123084"/>
            <a:chExt cx="2385514" cy="1536713"/>
          </a:xfrm>
        </p:grpSpPr>
        <p:cxnSp>
          <p:nvCxnSpPr>
            <p:cNvPr id="17" name="Düz Ok Bağlayıcısı 16"/>
            <p:cNvCxnSpPr/>
            <p:nvPr/>
          </p:nvCxnSpPr>
          <p:spPr bwMode="auto">
            <a:xfrm>
              <a:off x="6682286" y="1123084"/>
              <a:ext cx="891085" cy="11981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8" name="Metin kutusu 17"/>
            <p:cNvSpPr txBox="1"/>
            <p:nvPr/>
          </p:nvSpPr>
          <p:spPr>
            <a:xfrm>
              <a:off x="7573371" y="1828800"/>
              <a:ext cx="1494429" cy="83099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 err="1" smtClean="0"/>
                <a:t>JQuery</a:t>
              </a:r>
              <a:r>
                <a:rPr lang="tr-TR" sz="1600" dirty="0" smtClean="0"/>
                <a:t> kütüphanesini kullan</a:t>
              </a:r>
              <a:endParaRPr lang="tr-TR" sz="1600" dirty="0"/>
            </a:p>
          </p:txBody>
        </p:sp>
      </p:grpSp>
      <p:grpSp>
        <p:nvGrpSpPr>
          <p:cNvPr id="20" name="Grup 19"/>
          <p:cNvGrpSpPr/>
          <p:nvPr/>
        </p:nvGrpSpPr>
        <p:grpSpPr>
          <a:xfrm>
            <a:off x="2257284" y="3520747"/>
            <a:ext cx="1494429" cy="1784264"/>
            <a:chOff x="7573371" y="1121754"/>
            <a:chExt cx="1494429" cy="1784264"/>
          </a:xfrm>
        </p:grpSpPr>
        <p:cxnSp>
          <p:nvCxnSpPr>
            <p:cNvPr id="21" name="Düz Ok Bağlayıcısı 20"/>
            <p:cNvCxnSpPr/>
            <p:nvPr/>
          </p:nvCxnSpPr>
          <p:spPr bwMode="auto">
            <a:xfrm flipH="1">
              <a:off x="7573371" y="1121754"/>
              <a:ext cx="1095516" cy="119950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2" name="Metin kutusu 21"/>
            <p:cNvSpPr txBox="1"/>
            <p:nvPr/>
          </p:nvSpPr>
          <p:spPr>
            <a:xfrm>
              <a:off x="7573371" y="1828800"/>
              <a:ext cx="1494429" cy="107721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600" dirty="0" smtClean="0"/>
                <a:t>Bootstrap </a:t>
              </a:r>
              <a:r>
                <a:rPr lang="tr-TR" sz="1600" dirty="0" err="1" smtClean="0"/>
                <a:t>Javascript</a:t>
              </a:r>
              <a:r>
                <a:rPr lang="tr-TR" sz="1600" dirty="0" smtClean="0"/>
                <a:t> dosyalarını kullan</a:t>
              </a:r>
              <a:endParaRPr lang="tr-TR" sz="1600" dirty="0"/>
            </a:p>
          </p:txBody>
        </p:sp>
      </p:grpSp>
      <p:cxnSp>
        <p:nvCxnSpPr>
          <p:cNvPr id="19" name="Düz Ok Bağlayıcısı 16"/>
          <p:cNvCxnSpPr/>
          <p:nvPr/>
        </p:nvCxnSpPr>
        <p:spPr bwMode="auto">
          <a:xfrm flipH="1">
            <a:off x="3106714" y="3468580"/>
            <a:ext cx="673715" cy="676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65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smtClean="0"/>
              <a:t>Bootstrap Ekleme</a:t>
            </a:r>
            <a:endParaRPr lang="tr-TR" dirty="0"/>
          </a:p>
        </p:txBody>
      </p:sp>
      <p:sp>
        <p:nvSpPr>
          <p:cNvPr id="6" name="Shape 279"/>
          <p:cNvSpPr/>
          <p:nvPr/>
        </p:nvSpPr>
        <p:spPr>
          <a:xfrm>
            <a:off x="224177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69" y="1676400"/>
            <a:ext cx="8362649" cy="3208828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1828800" y="4034787"/>
            <a:ext cx="54713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200" smtClean="0"/>
              <a:t>Uygulamanın Bootstrap</a:t>
            </a:r>
          </a:p>
          <a:p>
            <a:r>
              <a:rPr lang="tr-TR" sz="3200" dirty="0" smtClean="0"/>
              <a:t>Eklendikten Sonraki Son Hali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1408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Öncelikle </a:t>
            </a:r>
            <a:r>
              <a:rPr lang="tr-TR" b="1" dirty="0" err="1" smtClean="0"/>
              <a:t>node</a:t>
            </a:r>
            <a:r>
              <a:rPr lang="tr-TR" b="1" dirty="0" smtClean="0"/>
              <a:t> --</a:t>
            </a:r>
            <a:r>
              <a:rPr lang="tr-TR" b="1" dirty="0" err="1" smtClean="0"/>
              <a:t>version</a:t>
            </a:r>
            <a:r>
              <a:rPr lang="tr-TR" b="1" dirty="0" smtClean="0"/>
              <a:t> </a:t>
            </a:r>
            <a:r>
              <a:rPr lang="tr-TR" dirty="0" smtClean="0"/>
              <a:t>ve </a:t>
            </a:r>
            <a:r>
              <a:rPr lang="tr-TR" b="1" dirty="0" err="1" smtClean="0"/>
              <a:t>npm</a:t>
            </a:r>
            <a:r>
              <a:rPr lang="tr-TR" b="1" dirty="0" smtClean="0"/>
              <a:t> --</a:t>
            </a:r>
            <a:r>
              <a:rPr lang="tr-TR" b="1" dirty="0" err="1" smtClean="0"/>
              <a:t>version</a:t>
            </a:r>
            <a:r>
              <a:rPr lang="tr-TR" b="1" dirty="0" smtClean="0"/>
              <a:t> </a:t>
            </a:r>
            <a:r>
              <a:rPr lang="tr-TR" dirty="0" smtClean="0"/>
              <a:t>komutlarıyla </a:t>
            </a:r>
            <a:r>
              <a:rPr lang="tr-TR" dirty="0" err="1" smtClean="0"/>
              <a:t>node</a:t>
            </a:r>
            <a:r>
              <a:rPr lang="tr-TR" dirty="0" smtClean="0"/>
              <a:t> ve </a:t>
            </a:r>
            <a:r>
              <a:rPr lang="tr-TR" dirty="0" err="1" smtClean="0"/>
              <a:t>npm</a:t>
            </a:r>
            <a:r>
              <a:rPr lang="tr-TR" dirty="0" smtClean="0"/>
              <a:t> versiyonlarını öğrenin.</a:t>
            </a:r>
          </a:p>
          <a:p>
            <a:r>
              <a:rPr lang="tr-TR" dirty="0" smtClean="0"/>
              <a:t>Daha sonra bu versiyonları kullanacağımızı </a:t>
            </a:r>
            <a:r>
              <a:rPr lang="tr-TR" dirty="0" err="1" smtClean="0"/>
              <a:t>Heroku’ya</a:t>
            </a:r>
            <a:r>
              <a:rPr lang="tr-TR" dirty="0" smtClean="0"/>
              <a:t> bildirmemiz gerekiyor. Bunu da “</a:t>
            </a:r>
            <a:r>
              <a:rPr lang="tr-TR" dirty="0" err="1" smtClean="0"/>
              <a:t>package.json</a:t>
            </a:r>
            <a:r>
              <a:rPr lang="tr-TR" dirty="0" smtClean="0"/>
              <a:t>” dosyasında “</a:t>
            </a:r>
            <a:r>
              <a:rPr lang="tr-TR" dirty="0" err="1" smtClean="0"/>
              <a:t>engines</a:t>
            </a:r>
            <a:r>
              <a:rPr lang="tr-TR" dirty="0" smtClean="0"/>
              <a:t>” bölümü ile yapıyoruz. </a:t>
            </a:r>
            <a:r>
              <a:rPr lang="tr-TR" dirty="0" err="1" smtClean="0"/>
              <a:t>Package.json</a:t>
            </a:r>
            <a:r>
              <a:rPr lang="tr-TR" dirty="0" smtClean="0"/>
              <a:t> dosyasını aşağıdaki gibi değiştirin.</a:t>
            </a:r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41584"/>
            <a:ext cx="2667000" cy="29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 smtClean="0"/>
              <a:t>package.json</a:t>
            </a:r>
            <a:r>
              <a:rPr lang="tr-TR" dirty="0" smtClean="0"/>
              <a:t> dosyası </a:t>
            </a:r>
            <a:r>
              <a:rPr lang="tr-TR" dirty="0" err="1" smtClean="0"/>
              <a:t>Heroku’ya</a:t>
            </a:r>
            <a:r>
              <a:rPr lang="tr-TR" dirty="0" smtClean="0"/>
              <a:t> uygulamanın </a:t>
            </a:r>
            <a:r>
              <a:rPr lang="tr-TR" dirty="0" err="1" smtClean="0"/>
              <a:t>Node</a:t>
            </a:r>
            <a:r>
              <a:rPr lang="tr-TR" dirty="0" smtClean="0"/>
              <a:t> uygulaması olduğunu bildirecek.</a:t>
            </a:r>
          </a:p>
          <a:p>
            <a:r>
              <a:rPr lang="tr-TR" dirty="0" smtClean="0"/>
              <a:t>Ancak nasıl çalışması gerektiğini bildiremeyecek.</a:t>
            </a:r>
          </a:p>
          <a:p>
            <a:r>
              <a:rPr lang="tr-TR" dirty="0" err="1" smtClean="0"/>
              <a:t>Procfile</a:t>
            </a:r>
            <a:r>
              <a:rPr lang="tr-TR" dirty="0" smtClean="0"/>
              <a:t> oluşturularak </a:t>
            </a:r>
            <a:r>
              <a:rPr lang="tr-TR" dirty="0" err="1" smtClean="0"/>
              <a:t>Heroku’ya</a:t>
            </a:r>
            <a:r>
              <a:rPr lang="tr-TR" dirty="0" smtClean="0"/>
              <a:t> bunun bir web uygulaması olduğunu bildirmemiz gerekiyor.</a:t>
            </a:r>
          </a:p>
          <a:p>
            <a:pPr lvl="1"/>
            <a:r>
              <a:rPr lang="tr-TR" dirty="0" smtClean="0"/>
              <a:t>Bu dosyanın uzantısı yok ve büyük küçük harf duyarlı.</a:t>
            </a:r>
          </a:p>
          <a:p>
            <a:pPr lvl="1"/>
            <a:r>
              <a:rPr lang="tr-TR" dirty="0" smtClean="0"/>
              <a:t>Bu dosya </a:t>
            </a:r>
            <a:r>
              <a:rPr lang="tr-TR" dirty="0" err="1" smtClean="0"/>
              <a:t>MekanBul</a:t>
            </a:r>
            <a:r>
              <a:rPr lang="tr-TR" dirty="0" smtClean="0"/>
              <a:t> klasöründe bulunmalı. Yani ana klasörde (</a:t>
            </a:r>
            <a:r>
              <a:rPr lang="tr-TR" dirty="0" err="1" smtClean="0"/>
              <a:t>root</a:t>
            </a:r>
            <a:r>
              <a:rPr lang="tr-TR" dirty="0" smtClean="0"/>
              <a:t>).</a:t>
            </a:r>
          </a:p>
          <a:p>
            <a:pPr lvl="1"/>
            <a:r>
              <a:rPr lang="tr-TR" dirty="0" smtClean="0"/>
              <a:t>İçine </a:t>
            </a:r>
            <a:r>
              <a:rPr lang="tr-TR" b="1" dirty="0" smtClean="0"/>
              <a:t>web</a:t>
            </a:r>
            <a:r>
              <a:rPr lang="tr-TR" b="1" dirty="0"/>
              <a:t>: </a:t>
            </a:r>
            <a:r>
              <a:rPr lang="tr-TR" b="1" dirty="0" err="1"/>
              <a:t>npm</a:t>
            </a:r>
            <a:r>
              <a:rPr lang="tr-TR" b="1" dirty="0"/>
              <a:t> </a:t>
            </a:r>
            <a:r>
              <a:rPr lang="tr-TR" b="1" dirty="0" smtClean="0"/>
              <a:t>start </a:t>
            </a:r>
            <a:r>
              <a:rPr lang="tr-TR" dirty="0" smtClean="0"/>
              <a:t>yazın.</a:t>
            </a:r>
          </a:p>
          <a:p>
            <a:pPr lvl="1"/>
            <a:r>
              <a:rPr lang="tr-TR" dirty="0" err="1" smtClean="0"/>
              <a:t>Heroku’ya</a:t>
            </a:r>
            <a:r>
              <a:rPr lang="tr-TR" dirty="0" smtClean="0"/>
              <a:t> yollamadan önce </a:t>
            </a:r>
            <a:r>
              <a:rPr lang="tr-TR" dirty="0" err="1" smtClean="0"/>
              <a:t>Heroku</a:t>
            </a:r>
            <a:r>
              <a:rPr lang="tr-TR" dirty="0" smtClean="0"/>
              <a:t> </a:t>
            </a:r>
            <a:r>
              <a:rPr lang="tr-TR" dirty="0" err="1" smtClean="0"/>
              <a:t>CLI’de</a:t>
            </a:r>
            <a:r>
              <a:rPr lang="tr-TR" dirty="0" smtClean="0"/>
              <a:t> yer alan “</a:t>
            </a:r>
            <a:r>
              <a:rPr lang="tr-TR" dirty="0" err="1" smtClean="0"/>
              <a:t>heroku</a:t>
            </a:r>
            <a:r>
              <a:rPr lang="tr-TR" dirty="0" smtClean="0"/>
              <a:t> </a:t>
            </a:r>
            <a:r>
              <a:rPr lang="tr-TR" dirty="0" err="1" smtClean="0"/>
              <a:t>local</a:t>
            </a:r>
            <a:r>
              <a:rPr lang="tr-TR" dirty="0" smtClean="0"/>
              <a:t>” komutu ile uygulamamızı lokalde test edebiliriz. Site 5000 portunda çalışacaktır</a:t>
            </a:r>
            <a:r>
              <a:rPr lang="tr-TR" dirty="0" smtClean="0"/>
              <a:t>.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753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370928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 smtClean="0"/>
              <a:t>npm’e</a:t>
            </a:r>
            <a:r>
              <a:rPr lang="en-US" sz="2400" dirty="0" smtClean="0"/>
              <a:t> </a:t>
            </a:r>
            <a:r>
              <a:rPr lang="en-US" sz="2400" dirty="0" err="1" smtClean="0"/>
              <a:t>Kısa</a:t>
            </a:r>
            <a:r>
              <a:rPr lang="en-US" sz="2400" dirty="0" smtClean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 err="1" smtClean="0"/>
              <a:t>NodeJS</a:t>
            </a:r>
            <a:r>
              <a:rPr lang="tr-TR" sz="2200" dirty="0" smtClean="0"/>
              <a:t> tüm uygulamaların temelini oluşturur.</a:t>
            </a:r>
          </a:p>
          <a:p>
            <a:r>
              <a:rPr lang="tr-TR" sz="2200" dirty="0" smtClean="0"/>
              <a:t>Dolayısıyla başlangıç noktamız olacak.</a:t>
            </a:r>
          </a:p>
          <a:p>
            <a:r>
              <a:rPr lang="tr-TR" sz="2200" dirty="0" err="1" smtClean="0"/>
              <a:t>NodeJS</a:t>
            </a:r>
            <a:r>
              <a:rPr lang="tr-TR" sz="2200" dirty="0" smtClean="0"/>
              <a:t>, Express ve </a:t>
            </a:r>
            <a:r>
              <a:rPr lang="tr-TR" sz="2200" dirty="0" err="1" smtClean="0"/>
              <a:t>MongoDB</a:t>
            </a:r>
            <a:r>
              <a:rPr lang="tr-TR" sz="2200" dirty="0" smtClean="0"/>
              <a:t> kullanarak veri-güdümlü bir web uygulaması geliştireceğiz.</a:t>
            </a:r>
          </a:p>
          <a:p>
            <a:r>
              <a:rPr lang="tr-TR" sz="2200" dirty="0" smtClean="0"/>
              <a:t>Bu derste 2 şey yapacağız:</a:t>
            </a:r>
          </a:p>
          <a:p>
            <a:pPr lvl="1"/>
            <a:r>
              <a:rPr lang="tr-TR" dirty="0" smtClean="0"/>
              <a:t>Projenin ve veri tabanı dışındaki tüm her şeye ev sahipliği yapacak Express uygulamasının oluşturulması.</a:t>
            </a:r>
          </a:p>
          <a:p>
            <a:pPr lvl="1"/>
            <a:r>
              <a:rPr lang="tr-TR" dirty="0" smtClean="0"/>
              <a:t>Express uygulamasının kurulması.</a:t>
            </a:r>
          </a:p>
          <a:p>
            <a:r>
              <a:rPr lang="tr-TR" sz="2200" b="1" dirty="0" err="1" smtClean="0"/>
              <a:t>npm</a:t>
            </a:r>
            <a:r>
              <a:rPr lang="tr-TR" sz="2200" dirty="0" smtClean="0"/>
              <a:t> ve </a:t>
            </a:r>
            <a:r>
              <a:rPr lang="tr-TR" sz="2200" b="1" dirty="0" err="1" smtClean="0"/>
              <a:t>package.json</a:t>
            </a:r>
            <a:r>
              <a:rPr lang="tr-TR" sz="2200" dirty="0" smtClean="0"/>
              <a:t> ile bağımlılıkların ve modüllerin kullanımını öğreneceğiz.</a:t>
            </a:r>
          </a:p>
          <a:p>
            <a:r>
              <a:rPr lang="tr-TR" sz="2200" dirty="0" smtClean="0"/>
              <a:t>Express kurulduktan sonra </a:t>
            </a:r>
            <a:r>
              <a:rPr lang="tr-TR" sz="2200" dirty="0" err="1" smtClean="0"/>
              <a:t>Twitter</a:t>
            </a:r>
            <a:r>
              <a:rPr lang="tr-TR" sz="2200" dirty="0" smtClean="0"/>
              <a:t> Bootstrap ekleyeceğiz.</a:t>
            </a:r>
          </a:p>
          <a:p>
            <a:r>
              <a:rPr lang="tr-TR" sz="2200" dirty="0" err="1" smtClean="0"/>
              <a:t>Pug</a:t>
            </a:r>
            <a:r>
              <a:rPr lang="tr-TR" sz="2200" dirty="0" smtClean="0"/>
              <a:t> şablonlarını güncelleyerek </a:t>
            </a:r>
            <a:r>
              <a:rPr lang="tr-TR" sz="2200" dirty="0" err="1" smtClean="0"/>
              <a:t>responsive</a:t>
            </a:r>
            <a:r>
              <a:rPr lang="tr-TR" sz="2200" dirty="0" smtClean="0"/>
              <a:t> (uyumlu) hale getireceğiz.</a:t>
            </a:r>
          </a:p>
          <a:p>
            <a:r>
              <a:rPr lang="tr-TR" sz="2200" dirty="0" smtClean="0"/>
              <a:t>Son olarak kodumuzu Git ile </a:t>
            </a:r>
            <a:r>
              <a:rPr lang="tr-TR" sz="2200" dirty="0" err="1" smtClean="0"/>
              <a:t>Heroku’ya</a:t>
            </a:r>
            <a:r>
              <a:rPr lang="tr-TR" sz="2200" dirty="0" smtClean="0"/>
              <a:t> yollayacağız.</a:t>
            </a:r>
          </a:p>
          <a:p>
            <a:endParaRPr lang="tr-TR" dirty="0" smtClean="0"/>
          </a:p>
          <a:p>
            <a:pPr lvl="1"/>
            <a:endParaRPr lang="tr-TR" dirty="0" smtClean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26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sz="2200" dirty="0" smtClean="0"/>
              <a:t>Bilgisayarımızda git reposu oluşturmamız gerekir.</a:t>
            </a:r>
          </a:p>
          <a:p>
            <a:pPr lvl="1"/>
            <a:r>
              <a:rPr lang="tr-TR" sz="1800" dirty="0" smtClean="0"/>
              <a:t>Uygulama klasörü git reposu olarak ayarlanmalı.</a:t>
            </a:r>
          </a:p>
          <a:p>
            <a:pPr lvl="1"/>
            <a:r>
              <a:rPr lang="tr-TR" sz="1800" dirty="0" smtClean="0"/>
              <a:t>Hangi dosyaların gönderileceği </a:t>
            </a:r>
            <a:r>
              <a:rPr lang="tr-TR" sz="1800" dirty="0" err="1" smtClean="0"/>
              <a:t>git’e</a:t>
            </a:r>
            <a:r>
              <a:rPr lang="tr-TR" sz="1800" dirty="0" smtClean="0"/>
              <a:t> bildirilmeli.</a:t>
            </a:r>
          </a:p>
          <a:p>
            <a:pPr lvl="1"/>
            <a:r>
              <a:rPr lang="tr-TR" sz="1800" dirty="0" smtClean="0"/>
              <a:t>Değişiklikler kaydedilmeli.</a:t>
            </a:r>
          </a:p>
          <a:p>
            <a:r>
              <a:rPr lang="tr-TR" sz="2200" dirty="0" smtClean="0"/>
              <a:t>İlk Gönderimde Uygulanacak </a:t>
            </a:r>
            <a:r>
              <a:rPr lang="tr-TR" sz="2200" dirty="0"/>
              <a:t>A</a:t>
            </a:r>
            <a:r>
              <a:rPr lang="tr-TR" sz="2200" dirty="0" smtClean="0"/>
              <a:t>dımlar:</a:t>
            </a:r>
          </a:p>
          <a:p>
            <a:pPr lvl="1"/>
            <a:r>
              <a:rPr lang="tr-TR" sz="1800" dirty="0" smtClean="0"/>
              <a:t>Ana klasörde </a:t>
            </a:r>
            <a:r>
              <a:rPr lang="tr-TR" sz="1800" b="1" dirty="0" smtClean="0"/>
              <a:t>git </a:t>
            </a:r>
            <a:r>
              <a:rPr lang="tr-TR" sz="1800" b="1" dirty="0" err="1" smtClean="0"/>
              <a:t>init</a:t>
            </a:r>
            <a:r>
              <a:rPr lang="tr-TR" sz="1800" b="1" dirty="0" smtClean="0"/>
              <a:t> </a:t>
            </a:r>
            <a:r>
              <a:rPr lang="tr-TR" sz="1800" dirty="0" smtClean="0"/>
              <a:t>komutunu çalıştırın. </a:t>
            </a:r>
            <a:r>
              <a:rPr lang="tr-TR" sz="1800" b="1" dirty="0" smtClean="0"/>
              <a:t>Not: Bu komut her uygulama için sadece bir defa çalıştırılacak. (.git isminde gizli klasör oluşur.)</a:t>
            </a:r>
          </a:p>
          <a:p>
            <a:pPr lvl="1"/>
            <a:r>
              <a:rPr lang="tr-TR" sz="1800" b="1" dirty="0" smtClean="0"/>
              <a:t>git </a:t>
            </a:r>
            <a:r>
              <a:rPr lang="tr-TR" sz="1800" b="1" dirty="0" err="1" smtClean="0"/>
              <a:t>add</a:t>
            </a:r>
            <a:r>
              <a:rPr lang="tr-TR" sz="1800" b="1" dirty="0" smtClean="0"/>
              <a:t> . </a:t>
            </a:r>
            <a:r>
              <a:rPr lang="tr-TR" sz="1800" dirty="0" smtClean="0"/>
              <a:t>komutu ile tüm dosyaları lokal reponuza ekleyin.</a:t>
            </a:r>
          </a:p>
          <a:p>
            <a:pPr lvl="1"/>
            <a:r>
              <a:rPr lang="tr-TR" sz="1800" b="1" dirty="0" smtClean="0"/>
              <a:t>git </a:t>
            </a:r>
            <a:r>
              <a:rPr lang="tr-TR" sz="1800" b="1" dirty="0" err="1" smtClean="0"/>
              <a:t>commit</a:t>
            </a:r>
            <a:r>
              <a:rPr lang="tr-TR" sz="1800" b="1" dirty="0" smtClean="0"/>
              <a:t> -m ”İlk gönderim”  </a:t>
            </a:r>
            <a:r>
              <a:rPr lang="tr-TR" sz="1800" dirty="0" smtClean="0"/>
              <a:t>komutu ile değişiklikleri kaydedin. </a:t>
            </a:r>
            <a:r>
              <a:rPr lang="mr-IN" sz="1800" dirty="0" smtClean="0"/>
              <a:t>–</a:t>
            </a:r>
            <a:r>
              <a:rPr lang="tr-TR" sz="1800" dirty="0" smtClean="0"/>
              <a:t>m komutundan sonra tırnak içindeki kısım hangi değişiklikleri yaptığınızı içeren bilgi mesajı içerir. İstediğinizi yazın.</a:t>
            </a:r>
          </a:p>
          <a:p>
            <a:pPr lvl="1"/>
            <a:r>
              <a:rPr lang="tr-TR" sz="1800" dirty="0" smtClean="0"/>
              <a:t>Eğer </a:t>
            </a:r>
            <a:r>
              <a:rPr lang="tr-TR" sz="1800" dirty="0" err="1" smtClean="0"/>
              <a:t>commit</a:t>
            </a:r>
            <a:r>
              <a:rPr lang="tr-TR" sz="1800" dirty="0" smtClean="0"/>
              <a:t> komutundan sonra “</a:t>
            </a:r>
            <a:r>
              <a:rPr lang="tr-TR" sz="1800" dirty="0" err="1" smtClean="0"/>
              <a:t>unable</a:t>
            </a:r>
            <a:r>
              <a:rPr lang="tr-TR" sz="1800" dirty="0" smtClean="0"/>
              <a:t> </a:t>
            </a:r>
            <a:r>
              <a:rPr lang="tr-TR" sz="1800" dirty="0" err="1" smtClean="0"/>
              <a:t>to</a:t>
            </a:r>
            <a:r>
              <a:rPr lang="tr-TR" sz="1800" dirty="0" smtClean="0"/>
              <a:t> </a:t>
            </a:r>
            <a:r>
              <a:rPr lang="tr-TR" sz="1800" dirty="0" err="1" smtClean="0"/>
              <a:t>auto-detect</a:t>
            </a:r>
            <a:r>
              <a:rPr lang="tr-TR" sz="1800" dirty="0" smtClean="0"/>
              <a:t> </a:t>
            </a:r>
            <a:r>
              <a:rPr lang="tr-TR" sz="1800" dirty="0" err="1" smtClean="0"/>
              <a:t>email</a:t>
            </a:r>
            <a:r>
              <a:rPr lang="tr-TR" sz="1800" dirty="0" smtClean="0"/>
              <a:t> </a:t>
            </a:r>
            <a:r>
              <a:rPr lang="tr-TR" sz="1800" dirty="0" err="1" smtClean="0"/>
              <a:t>address</a:t>
            </a:r>
            <a:r>
              <a:rPr lang="tr-TR" sz="1800" dirty="0" smtClean="0"/>
              <a:t>” hatası alırsanız aşağıdaki komutları sırayla çalıştırın </a:t>
            </a:r>
            <a:r>
              <a:rPr lang="tr-TR" sz="1800" b="1" dirty="0" smtClean="0"/>
              <a:t>(sadece 1 defa yapmanız yeterli) </a:t>
            </a:r>
            <a:r>
              <a:rPr lang="tr-TR" sz="1800" dirty="0" smtClean="0"/>
              <a:t>ve tekrar </a:t>
            </a:r>
            <a:r>
              <a:rPr lang="tr-TR" sz="1800" dirty="0" err="1" smtClean="0"/>
              <a:t>commit</a:t>
            </a:r>
            <a:r>
              <a:rPr lang="tr-TR" sz="1800" dirty="0" smtClean="0"/>
              <a:t> komutunu çalıştırın:</a:t>
            </a:r>
          </a:p>
          <a:p>
            <a:pPr lvl="2"/>
            <a:r>
              <a:rPr lang="tr-TR" b="1" dirty="0" smtClean="0"/>
              <a:t>git </a:t>
            </a:r>
            <a:r>
              <a:rPr lang="tr-TR" b="1" dirty="0" err="1" smtClean="0"/>
              <a:t>config</a:t>
            </a:r>
            <a:r>
              <a:rPr lang="tr-TR" b="1" dirty="0" smtClean="0"/>
              <a:t> </a:t>
            </a:r>
            <a:r>
              <a:rPr lang="tr-TR" b="1" dirty="0" err="1" smtClean="0"/>
              <a:t>user.email</a:t>
            </a:r>
            <a:r>
              <a:rPr lang="tr-TR" b="1" dirty="0" smtClean="0"/>
              <a:t> “</a:t>
            </a:r>
            <a:r>
              <a:rPr lang="tr-TR" b="1" dirty="0" err="1" smtClean="0"/>
              <a:t>epostaadresiniz</a:t>
            </a:r>
            <a:r>
              <a:rPr lang="tr-TR" b="1" dirty="0" smtClean="0"/>
              <a:t>”</a:t>
            </a:r>
          </a:p>
          <a:p>
            <a:pPr lvl="2"/>
            <a:r>
              <a:rPr lang="tr-TR" b="1" dirty="0"/>
              <a:t>g</a:t>
            </a:r>
            <a:r>
              <a:rPr lang="tr-TR" b="1" dirty="0" smtClean="0"/>
              <a:t>it </a:t>
            </a:r>
            <a:r>
              <a:rPr lang="tr-TR" b="1" dirty="0" err="1" smtClean="0"/>
              <a:t>config</a:t>
            </a:r>
            <a:r>
              <a:rPr lang="tr-TR" b="1" dirty="0" smtClean="0"/>
              <a:t> </a:t>
            </a:r>
            <a:r>
              <a:rPr lang="tr-TR" b="1" dirty="0" err="1" smtClean="0"/>
              <a:t>user.name</a:t>
            </a:r>
            <a:r>
              <a:rPr lang="tr-TR" b="1" dirty="0" smtClean="0"/>
              <a:t> “isminiz”</a:t>
            </a:r>
          </a:p>
          <a:p>
            <a:pPr lvl="1"/>
            <a:endParaRPr lang="tr-TR" sz="1600" dirty="0" smtClean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0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2200" dirty="0" smtClean="0"/>
              <a:t>İlk Gönderimde Uygulanacak Adımlar (Devam):</a:t>
            </a:r>
          </a:p>
          <a:p>
            <a:pPr lvl="1"/>
            <a:r>
              <a:rPr lang="tr-TR" sz="1800" b="1" dirty="0" err="1" smtClean="0"/>
              <a:t>heroku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create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uygulamaadi</a:t>
            </a:r>
            <a:r>
              <a:rPr lang="tr-TR" sz="1800" b="1" dirty="0" smtClean="0"/>
              <a:t> </a:t>
            </a:r>
            <a:r>
              <a:rPr lang="tr-TR" sz="1800" dirty="0" smtClean="0"/>
              <a:t>komutu ile </a:t>
            </a:r>
            <a:r>
              <a:rPr lang="tr-TR" sz="1800" b="1" dirty="0" err="1" smtClean="0"/>
              <a:t>uygulamaadi</a:t>
            </a:r>
            <a:r>
              <a:rPr lang="tr-TR" sz="1800" dirty="0" smtClean="0"/>
              <a:t> isminde uygulama oluşturun. </a:t>
            </a:r>
            <a:r>
              <a:rPr lang="tr-TR" sz="1800" b="1" dirty="0" smtClean="0"/>
              <a:t>Not: Bu komut sadece bir defa çalıştırılacak. </a:t>
            </a:r>
            <a:r>
              <a:rPr lang="tr-TR" sz="1800" b="1" dirty="0" smtClean="0">
                <a:solidFill>
                  <a:srgbClr val="FF0000"/>
                </a:solidFill>
              </a:rPr>
              <a:t>name </a:t>
            </a:r>
            <a:r>
              <a:rPr lang="tr-TR" sz="1800" b="1" dirty="0" err="1" smtClean="0">
                <a:solidFill>
                  <a:srgbClr val="FF0000"/>
                </a:solidFill>
              </a:rPr>
              <a:t>already</a:t>
            </a:r>
            <a:r>
              <a:rPr lang="tr-TR" sz="1800" b="1" dirty="0" smtClean="0">
                <a:solidFill>
                  <a:srgbClr val="FF0000"/>
                </a:solidFill>
              </a:rPr>
              <a:t> </a:t>
            </a:r>
            <a:r>
              <a:rPr lang="tr-TR" sz="1800" b="1" dirty="0" err="1" smtClean="0">
                <a:solidFill>
                  <a:srgbClr val="FF0000"/>
                </a:solidFill>
              </a:rPr>
              <a:t>taken</a:t>
            </a:r>
            <a:r>
              <a:rPr lang="tr-TR" sz="1800" b="1" dirty="0" smtClean="0">
                <a:solidFill>
                  <a:srgbClr val="FF0000"/>
                </a:solidFill>
              </a:rPr>
              <a:t> </a:t>
            </a:r>
            <a:r>
              <a:rPr lang="tr-TR" sz="1800" b="1" dirty="0" smtClean="0"/>
              <a:t>derse başka uygulama adı kullanmanız gerekir.</a:t>
            </a:r>
          </a:p>
          <a:p>
            <a:pPr lvl="1"/>
            <a:r>
              <a:rPr lang="tr-TR" sz="1800" b="1" dirty="0" smtClean="0"/>
              <a:t>git </a:t>
            </a:r>
            <a:r>
              <a:rPr lang="tr-TR" sz="1800" b="1" dirty="0" err="1" smtClean="0"/>
              <a:t>push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heroku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master</a:t>
            </a:r>
            <a:r>
              <a:rPr lang="tr-TR" sz="1800" b="1" dirty="0" smtClean="0"/>
              <a:t> </a:t>
            </a:r>
            <a:r>
              <a:rPr lang="tr-TR" sz="1800" dirty="0" smtClean="0"/>
              <a:t>komutu ile lokaldeki uygulamayı uzak sunucuya yollayın.</a:t>
            </a:r>
          </a:p>
          <a:p>
            <a:pPr lvl="1"/>
            <a:r>
              <a:rPr lang="tr-TR" sz="1800" dirty="0" smtClean="0"/>
              <a:t>Uygulamanın </a:t>
            </a:r>
            <a:r>
              <a:rPr lang="tr-TR" sz="1800" dirty="0" err="1" smtClean="0"/>
              <a:t>Heroku’da</a:t>
            </a:r>
            <a:r>
              <a:rPr lang="tr-TR" sz="1800" dirty="0" smtClean="0"/>
              <a:t> çalışabilmesi için </a:t>
            </a:r>
            <a:r>
              <a:rPr lang="tr-TR" sz="1800" b="1" dirty="0" err="1" smtClean="0"/>
              <a:t>heroku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ps:scale</a:t>
            </a:r>
            <a:r>
              <a:rPr lang="tr-TR" sz="1800" b="1" dirty="0" smtClean="0"/>
              <a:t> web=1 </a:t>
            </a:r>
            <a:r>
              <a:rPr lang="tr-TR" sz="1800" dirty="0" smtClean="0"/>
              <a:t>komutu kullanılarak </a:t>
            </a:r>
            <a:r>
              <a:rPr lang="tr-TR" sz="1800" dirty="0" err="1" smtClean="0"/>
              <a:t>dyno</a:t>
            </a:r>
            <a:r>
              <a:rPr lang="tr-TR" sz="1800" dirty="0" smtClean="0"/>
              <a:t> oluşturulmalıdır. </a:t>
            </a:r>
            <a:r>
              <a:rPr lang="tr-TR" sz="1800" b="1" dirty="0" smtClean="0"/>
              <a:t>Not: Bu komut sadece bir defa çalıştırılacak.</a:t>
            </a:r>
            <a:endParaRPr lang="tr-TR" sz="1800" dirty="0" smtClean="0"/>
          </a:p>
          <a:p>
            <a:pPr lvl="1"/>
            <a:r>
              <a:rPr lang="tr-TR" sz="1800" dirty="0" smtClean="0"/>
              <a:t>Son olarak </a:t>
            </a:r>
            <a:r>
              <a:rPr lang="tr-TR" sz="1800" b="1" dirty="0" err="1" smtClean="0"/>
              <a:t>heroku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open</a:t>
            </a:r>
            <a:r>
              <a:rPr lang="tr-TR" sz="1800" b="1" dirty="0" smtClean="0"/>
              <a:t> </a:t>
            </a:r>
            <a:r>
              <a:rPr lang="tr-TR" sz="1800" dirty="0" smtClean="0"/>
              <a:t>diyerek sitenizi görebilirsiniz. Ya da </a:t>
            </a:r>
            <a:r>
              <a:rPr lang="tr-TR" sz="1800" dirty="0" err="1" smtClean="0"/>
              <a:t>heroku</a:t>
            </a:r>
            <a:r>
              <a:rPr lang="tr-TR" sz="1800" dirty="0" smtClean="0"/>
              <a:t> sitesinde sağ üst tarafta bulunan </a:t>
            </a:r>
            <a:r>
              <a:rPr lang="tr-TR" sz="1800" b="1" dirty="0" smtClean="0"/>
              <a:t>Open </a:t>
            </a:r>
            <a:r>
              <a:rPr lang="tr-TR" sz="1800" b="1" dirty="0" err="1" smtClean="0"/>
              <a:t>App</a:t>
            </a:r>
            <a:r>
              <a:rPr lang="tr-TR" sz="1800" b="1" dirty="0" smtClean="0"/>
              <a:t> </a:t>
            </a:r>
            <a:r>
              <a:rPr lang="tr-TR" sz="1800" dirty="0" smtClean="0"/>
              <a:t>linkine tıklayarak da uygulamanızı açabilirsiniz</a:t>
            </a:r>
          </a:p>
          <a:p>
            <a:pPr lvl="1"/>
            <a:r>
              <a:rPr lang="tr-TR" sz="1800" b="1" dirty="0" smtClean="0"/>
              <a:t>Not: </a:t>
            </a:r>
            <a:r>
              <a:rPr lang="tr-TR" sz="1800" dirty="0" smtClean="0"/>
              <a:t>Sorun yaşarsanız uygulama klasöründeki “.git” isimli gizli klasörü ve </a:t>
            </a:r>
            <a:r>
              <a:rPr lang="tr-TR" sz="1800" dirty="0" err="1" smtClean="0"/>
              <a:t>herokudaki</a:t>
            </a:r>
            <a:r>
              <a:rPr lang="tr-TR" sz="1800" dirty="0" smtClean="0"/>
              <a:t> uygulamayı silip adımları tekrar edin.</a:t>
            </a:r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79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smtClean="0"/>
              <a:t>Uygulamada değişiklik yaptığınızda uygulanacak adımlar:</a:t>
            </a:r>
          </a:p>
          <a:p>
            <a:pPr lvl="1"/>
            <a:r>
              <a:rPr lang="tr-TR" sz="1600" b="1" dirty="0" smtClean="0"/>
              <a:t>git </a:t>
            </a:r>
            <a:r>
              <a:rPr lang="tr-TR" sz="1600" b="1" dirty="0" err="1" smtClean="0"/>
              <a:t>add</a:t>
            </a:r>
            <a:r>
              <a:rPr lang="tr-TR" sz="1600" b="1" dirty="0" smtClean="0"/>
              <a:t> . </a:t>
            </a:r>
            <a:r>
              <a:rPr lang="tr-TR" sz="1600" dirty="0" smtClean="0"/>
              <a:t>komutu ile değişen tüm dosyaları ekleyin.</a:t>
            </a:r>
          </a:p>
          <a:p>
            <a:pPr lvl="1"/>
            <a:r>
              <a:rPr lang="tr-TR" sz="1600" b="1" dirty="0" smtClean="0"/>
              <a:t>git </a:t>
            </a:r>
            <a:r>
              <a:rPr lang="tr-TR" sz="1600" b="1" dirty="0" err="1"/>
              <a:t>commit</a:t>
            </a:r>
            <a:r>
              <a:rPr lang="tr-TR" sz="1600" b="1" dirty="0"/>
              <a:t> -m </a:t>
            </a:r>
            <a:r>
              <a:rPr lang="tr-TR" sz="1600" b="1" dirty="0" smtClean="0"/>
              <a:t>”Diğer gönderim”  </a:t>
            </a:r>
            <a:r>
              <a:rPr lang="tr-TR" sz="1600" dirty="0" smtClean="0"/>
              <a:t>komutu ile değişiklikleri mesajınızı ekleyerek kaydedin.</a:t>
            </a:r>
          </a:p>
          <a:p>
            <a:pPr lvl="1"/>
            <a:r>
              <a:rPr lang="tr-TR" sz="1600" b="1" dirty="0" smtClean="0"/>
              <a:t>git </a:t>
            </a:r>
            <a:r>
              <a:rPr lang="tr-TR" sz="1600" b="1" dirty="0" err="1"/>
              <a:t>push</a:t>
            </a:r>
            <a:r>
              <a:rPr lang="tr-TR" sz="1600" b="1" dirty="0"/>
              <a:t> </a:t>
            </a:r>
            <a:r>
              <a:rPr lang="tr-TR" sz="1600" b="1" dirty="0" err="1"/>
              <a:t>heroku</a:t>
            </a:r>
            <a:r>
              <a:rPr lang="tr-TR" sz="1600" b="1" dirty="0"/>
              <a:t> </a:t>
            </a:r>
            <a:r>
              <a:rPr lang="tr-TR" sz="1600" b="1" dirty="0" err="1" smtClean="0"/>
              <a:t>master</a:t>
            </a:r>
            <a:r>
              <a:rPr lang="tr-TR" sz="1600" b="1" dirty="0" smtClean="0"/>
              <a:t> </a:t>
            </a:r>
            <a:r>
              <a:rPr lang="tr-TR" sz="1600" dirty="0" smtClean="0"/>
              <a:t>komutu ile lokaldeki son halini uygulamayı sunucuya yollayın.</a:t>
            </a:r>
          </a:p>
          <a:p>
            <a:pPr lvl="1"/>
            <a:r>
              <a:rPr lang="tr-TR" sz="1600" dirty="0" smtClean="0"/>
              <a:t>Git komutu çalıştırıldığında “.git” isimli gizli bir klasör oluşur. </a:t>
            </a:r>
          </a:p>
          <a:p>
            <a:pPr lvl="1"/>
            <a:r>
              <a:rPr lang="tr-TR" sz="1600" dirty="0" smtClean="0"/>
              <a:t>Tüm değişiklikleriniz bu klasör içinde </a:t>
            </a:r>
            <a:r>
              <a:rPr lang="tr-TR" sz="1600" dirty="0" err="1" smtClean="0"/>
              <a:t>versiyonlanır</a:t>
            </a:r>
            <a:r>
              <a:rPr lang="tr-TR" sz="1600" dirty="0" smtClean="0"/>
              <a:t>.</a:t>
            </a:r>
          </a:p>
          <a:p>
            <a:pPr lvl="1"/>
            <a:r>
              <a:rPr lang="tr-TR" sz="1600" dirty="0" smtClean="0"/>
              <a:t>Windows’ta ya da diğer işletim sistemlerinde gizli klasörleri göster seçeneğini işaretleyerek bu klasörü görebilirsiniz.</a:t>
            </a:r>
          </a:p>
          <a:p>
            <a:pPr lvl="1"/>
            <a:r>
              <a:rPr lang="tr-TR" sz="1600" dirty="0" smtClean="0"/>
              <a:t>Eğer </a:t>
            </a:r>
            <a:r>
              <a:rPr lang="tr-TR" sz="1600" dirty="0" err="1" smtClean="0"/>
              <a:t>herokudan</a:t>
            </a:r>
            <a:r>
              <a:rPr lang="tr-TR" sz="1600" dirty="0" smtClean="0"/>
              <a:t> uygulama ismini </a:t>
            </a:r>
            <a:r>
              <a:rPr lang="tr-TR" sz="1600" b="1" dirty="0" err="1" smtClean="0"/>
              <a:t>heroku</a:t>
            </a:r>
            <a:r>
              <a:rPr lang="tr-TR" sz="1600" b="1" dirty="0" smtClean="0"/>
              <a:t> sitesinden </a:t>
            </a:r>
            <a:r>
              <a:rPr lang="tr-TR" sz="1600" dirty="0" smtClean="0"/>
              <a:t>değiştirdiyseniz. Klasörde:</a:t>
            </a:r>
          </a:p>
          <a:p>
            <a:pPr lvl="2"/>
            <a:r>
              <a:rPr lang="tr-TR" sz="1400" b="1" dirty="0" smtClean="0"/>
              <a:t>git </a:t>
            </a:r>
            <a:r>
              <a:rPr lang="tr-TR" sz="1400" b="1" dirty="0" err="1" smtClean="0"/>
              <a:t>remote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rm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heroku</a:t>
            </a:r>
            <a:r>
              <a:rPr lang="tr-TR" sz="1400" b="1" dirty="0" smtClean="0"/>
              <a:t> </a:t>
            </a:r>
            <a:r>
              <a:rPr lang="tr-TR" sz="1400" dirty="0" smtClean="0"/>
              <a:t>diyerek eskiyi silmelisiniz.</a:t>
            </a:r>
          </a:p>
          <a:p>
            <a:pPr lvl="2"/>
            <a:r>
              <a:rPr lang="tr-TR" sz="1400" b="1" dirty="0" err="1" smtClean="0"/>
              <a:t>heroku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git:remote</a:t>
            </a:r>
            <a:r>
              <a:rPr lang="tr-TR" sz="1400" b="1" dirty="0" smtClean="0"/>
              <a:t> -a </a:t>
            </a:r>
            <a:r>
              <a:rPr lang="tr-TR" sz="1400" b="1" dirty="0" err="1" smtClean="0"/>
              <a:t>yeniisim</a:t>
            </a:r>
            <a:r>
              <a:rPr lang="tr-TR" sz="1400" b="1" dirty="0" smtClean="0"/>
              <a:t> </a:t>
            </a:r>
            <a:r>
              <a:rPr lang="tr-TR" sz="1400" dirty="0" smtClean="0"/>
              <a:t>diyerek yeni ismi tanıtmalısınız.</a:t>
            </a:r>
          </a:p>
          <a:p>
            <a:pPr lvl="1"/>
            <a:r>
              <a:rPr lang="tr-TR" sz="1600" dirty="0" smtClean="0"/>
              <a:t>Eğer uygulamanızı </a:t>
            </a:r>
            <a:r>
              <a:rPr lang="tr-TR" sz="1600" dirty="0" err="1" smtClean="0"/>
              <a:t>herokudan</a:t>
            </a:r>
            <a:r>
              <a:rPr lang="tr-TR" sz="1600" dirty="0" smtClean="0"/>
              <a:t> bilgisayarınıza indirecekseniz:</a:t>
            </a:r>
          </a:p>
          <a:p>
            <a:pPr lvl="2"/>
            <a:r>
              <a:rPr lang="tr-TR" sz="1400" b="1" dirty="0" err="1" smtClean="0"/>
              <a:t>heroku</a:t>
            </a:r>
            <a:r>
              <a:rPr lang="tr-TR" sz="1400" b="1" dirty="0" smtClean="0"/>
              <a:t> </a:t>
            </a:r>
            <a:r>
              <a:rPr lang="tr-TR" sz="1400" b="1" dirty="0" err="1"/>
              <a:t>git:clone</a:t>
            </a:r>
            <a:r>
              <a:rPr lang="tr-TR" sz="1400" b="1" dirty="0"/>
              <a:t> -a </a:t>
            </a:r>
            <a:r>
              <a:rPr lang="tr-TR" sz="1400" b="1" dirty="0" err="1" smtClean="0"/>
              <a:t>uygulamadi</a:t>
            </a:r>
            <a:r>
              <a:rPr lang="tr-TR" sz="1400" b="1" dirty="0" smtClean="0"/>
              <a:t> </a:t>
            </a:r>
            <a:r>
              <a:rPr lang="tr-TR" sz="1400" dirty="0" smtClean="0"/>
              <a:t>komutunu çalıştırın.</a:t>
            </a:r>
          </a:p>
          <a:p>
            <a:pPr lvl="2"/>
            <a:r>
              <a:rPr lang="tr-TR" sz="1400" dirty="0" err="1"/>
              <a:t>u</a:t>
            </a:r>
            <a:r>
              <a:rPr lang="tr-TR" sz="1400" dirty="0" err="1" smtClean="0"/>
              <a:t>ygulamadi</a:t>
            </a:r>
            <a:r>
              <a:rPr lang="tr-TR" sz="1400" dirty="0" smtClean="0"/>
              <a:t> </a:t>
            </a:r>
            <a:r>
              <a:rPr lang="tr-TR" sz="1400" dirty="0" err="1" smtClean="0"/>
              <a:t>herokudaki</a:t>
            </a:r>
            <a:r>
              <a:rPr lang="tr-TR" sz="1400" dirty="0" smtClean="0"/>
              <a:t> uygulama adınızdır.</a:t>
            </a:r>
          </a:p>
          <a:p>
            <a:pPr lvl="2"/>
            <a:r>
              <a:rPr lang="tr-TR" sz="1400" dirty="0" smtClean="0"/>
              <a:t>Buraya cd komutu ile girebilir, değişiklik yapabilirsiniz.</a:t>
            </a:r>
          </a:p>
          <a:p>
            <a:pPr lvl="2"/>
            <a:r>
              <a:rPr lang="tr-TR" sz="1400" dirty="0" smtClean="0"/>
              <a:t>Sonraki gönderimdeki adımları uygulayarak </a:t>
            </a:r>
            <a:r>
              <a:rPr lang="tr-TR" sz="1400" dirty="0" err="1" smtClean="0"/>
              <a:t>herokuya</a:t>
            </a:r>
            <a:r>
              <a:rPr lang="tr-TR" sz="1400" dirty="0"/>
              <a:t> </a:t>
            </a:r>
            <a:r>
              <a:rPr lang="tr-TR" sz="1400" dirty="0" smtClean="0"/>
              <a:t>yollayabilirsiniz.		            </a:t>
            </a:r>
          </a:p>
          <a:p>
            <a:pPr lvl="1"/>
            <a:endParaRPr lang="tr-TR" sz="1600" dirty="0" smtClean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08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/>
              <a:t>Heroku</a:t>
            </a:r>
            <a:r>
              <a:rPr lang="tr-TR" dirty="0"/>
              <a:t> ve </a:t>
            </a:r>
            <a:r>
              <a:rPr lang="tr-TR" dirty="0" err="1"/>
              <a:t>Github</a:t>
            </a:r>
            <a:r>
              <a:rPr lang="tr-TR" dirty="0"/>
              <a:t> Kullanımı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dirty="0" err="1" smtClean="0"/>
              <a:t>Github’a</a:t>
            </a:r>
            <a:r>
              <a:rPr lang="tr-TR" dirty="0" smtClean="0"/>
              <a:t> göndermek için adımlar:</a:t>
            </a:r>
          </a:p>
          <a:p>
            <a:pPr lvl="1"/>
            <a:r>
              <a:rPr lang="tr-TR" sz="1800" dirty="0" err="1" smtClean="0"/>
              <a:t>Githubta</a:t>
            </a:r>
            <a:r>
              <a:rPr lang="tr-TR" sz="1800" dirty="0" smtClean="0"/>
              <a:t> bir repo oluşturun.</a:t>
            </a:r>
          </a:p>
          <a:p>
            <a:pPr lvl="1"/>
            <a:r>
              <a:rPr lang="tr-TR" sz="1800" dirty="0"/>
              <a:t>c</a:t>
            </a:r>
            <a:r>
              <a:rPr lang="tr-TR" sz="1800" dirty="0" smtClean="0"/>
              <a:t>d komutuyla uygulamanızı oluşturduğunuz klasörün içine girin.</a:t>
            </a:r>
          </a:p>
          <a:p>
            <a:pPr lvl="1"/>
            <a:r>
              <a:rPr lang="tr-TR" sz="1800" dirty="0"/>
              <a:t>Ana </a:t>
            </a:r>
            <a:r>
              <a:rPr lang="tr-TR" sz="1800" dirty="0" smtClean="0"/>
              <a:t>klasörde iken </a:t>
            </a:r>
            <a:r>
              <a:rPr lang="tr-TR" sz="1800" b="1" dirty="0"/>
              <a:t>git </a:t>
            </a:r>
            <a:r>
              <a:rPr lang="tr-TR" sz="1800" b="1" dirty="0" err="1"/>
              <a:t>init</a:t>
            </a:r>
            <a:r>
              <a:rPr lang="tr-TR" sz="1800" b="1" dirty="0"/>
              <a:t> </a:t>
            </a:r>
            <a:r>
              <a:rPr lang="tr-TR" sz="1800" dirty="0"/>
              <a:t>komutunu çalıştırın. </a:t>
            </a:r>
            <a:r>
              <a:rPr lang="tr-TR" sz="1800" b="1" dirty="0"/>
              <a:t>Not: Bu komut sadece bir defa çalıştırılacak</a:t>
            </a:r>
            <a:r>
              <a:rPr lang="tr-TR" sz="1800" b="1" dirty="0" smtClean="0"/>
              <a:t>.</a:t>
            </a:r>
            <a:endParaRPr lang="tr-TR" sz="1800" dirty="0" smtClean="0"/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add</a:t>
            </a:r>
            <a:r>
              <a:rPr lang="tr-TR" sz="1800" b="1" dirty="0"/>
              <a:t> . </a:t>
            </a:r>
            <a:r>
              <a:rPr lang="tr-TR" sz="1800" dirty="0"/>
              <a:t>komutu ile değişen tüm dosyaları ekleyin.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commit</a:t>
            </a:r>
            <a:r>
              <a:rPr lang="tr-TR" sz="1800" b="1" dirty="0"/>
              <a:t> -m </a:t>
            </a:r>
            <a:r>
              <a:rPr lang="tr-TR" sz="1800" b="1" dirty="0" smtClean="0"/>
              <a:t>”İlk </a:t>
            </a:r>
            <a:r>
              <a:rPr lang="tr-TR" sz="1800" b="1" dirty="0"/>
              <a:t>gönderim”  </a:t>
            </a:r>
            <a:r>
              <a:rPr lang="tr-TR" sz="1800" dirty="0"/>
              <a:t>komutu ile değişiklikleri mesajınızı ekleyerek kaydedin</a:t>
            </a:r>
            <a:r>
              <a:rPr lang="tr-TR" sz="1800" dirty="0" smtClean="0"/>
              <a:t>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remote</a:t>
            </a:r>
            <a:r>
              <a:rPr lang="tr-TR" sz="1800" b="1" dirty="0"/>
              <a:t> </a:t>
            </a:r>
            <a:r>
              <a:rPr lang="tr-TR" sz="1800" b="1" dirty="0" err="1"/>
              <a:t>add</a:t>
            </a:r>
            <a:r>
              <a:rPr lang="tr-TR" sz="1800" b="1" dirty="0"/>
              <a:t> </a:t>
            </a:r>
            <a:r>
              <a:rPr lang="tr-TR" sz="1800" b="1" dirty="0" err="1"/>
              <a:t>origin</a:t>
            </a:r>
            <a:r>
              <a:rPr lang="tr-TR" sz="1800" b="1" dirty="0"/>
              <a:t> </a:t>
            </a:r>
            <a:r>
              <a:rPr lang="tr-TR" sz="1800" b="1" i="1" dirty="0" err="1"/>
              <a:t>remote</a:t>
            </a:r>
            <a:r>
              <a:rPr lang="tr-TR" sz="1800" b="1" i="1" dirty="0"/>
              <a:t> </a:t>
            </a:r>
            <a:r>
              <a:rPr lang="tr-TR" sz="1800" b="1" i="1" dirty="0" err="1" smtClean="0"/>
              <a:t>repoURL</a:t>
            </a:r>
            <a:r>
              <a:rPr lang="tr-TR" sz="1800" b="1" i="1" dirty="0" smtClean="0"/>
              <a:t> </a:t>
            </a:r>
            <a:r>
              <a:rPr lang="tr-TR" sz="1800" i="1" dirty="0" smtClean="0"/>
              <a:t>komutu ile </a:t>
            </a:r>
            <a:r>
              <a:rPr lang="tr-TR" sz="1800" i="1" dirty="0" err="1" smtClean="0"/>
              <a:t>repoURL</a:t>
            </a:r>
            <a:r>
              <a:rPr lang="tr-TR" sz="1800" i="1" dirty="0" smtClean="0"/>
              <a:t> isimli repo adresini ekleyin. </a:t>
            </a:r>
          </a:p>
          <a:p>
            <a:pPr lvl="2"/>
            <a:r>
              <a:rPr lang="tr-TR" i="1" dirty="0" smtClean="0"/>
              <a:t>Kullanıcı adı ve şifre girmenizi isteyebilir. </a:t>
            </a:r>
            <a:r>
              <a:rPr lang="tr-TR" i="1" dirty="0" err="1" smtClean="0"/>
              <a:t>Github’a</a:t>
            </a:r>
            <a:r>
              <a:rPr lang="tr-TR" i="1" dirty="0" smtClean="0"/>
              <a:t> üye olurken kullandığınız kullanıcı adı ve şifreyi girin.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remote</a:t>
            </a:r>
            <a:r>
              <a:rPr lang="tr-TR" sz="1800" b="1" dirty="0"/>
              <a:t> </a:t>
            </a:r>
            <a:r>
              <a:rPr lang="mr-IN" sz="1800" b="1" dirty="0" smtClean="0"/>
              <a:t>–</a:t>
            </a:r>
            <a:r>
              <a:rPr lang="tr-TR" sz="1800" b="1" dirty="0" smtClean="0"/>
              <a:t>v </a:t>
            </a:r>
            <a:r>
              <a:rPr lang="tr-TR" sz="1800" dirty="0" smtClean="0"/>
              <a:t>komutuyla </a:t>
            </a:r>
            <a:r>
              <a:rPr lang="tr-TR" sz="1800" dirty="0" err="1" smtClean="0"/>
              <a:t>repoURL’yi</a:t>
            </a:r>
            <a:r>
              <a:rPr lang="tr-TR" sz="1800" dirty="0" smtClean="0"/>
              <a:t> doğrulayın.</a:t>
            </a:r>
          </a:p>
          <a:p>
            <a:pPr lvl="1"/>
            <a:r>
              <a:rPr lang="tr-TR" sz="1800" b="1" dirty="0"/>
              <a:t>git </a:t>
            </a:r>
            <a:r>
              <a:rPr lang="tr-TR" sz="1800" b="1" dirty="0" err="1"/>
              <a:t>push</a:t>
            </a:r>
            <a:r>
              <a:rPr lang="tr-TR" sz="1800" b="1" dirty="0"/>
              <a:t> -u </a:t>
            </a:r>
            <a:r>
              <a:rPr lang="tr-TR" sz="1800" b="1" dirty="0" err="1"/>
              <a:t>origin</a:t>
            </a:r>
            <a:r>
              <a:rPr lang="tr-TR" sz="1800" b="1" dirty="0"/>
              <a:t> </a:t>
            </a:r>
            <a:r>
              <a:rPr lang="tr-TR" sz="1800" b="1" dirty="0" err="1" smtClean="0"/>
              <a:t>master</a:t>
            </a:r>
            <a:r>
              <a:rPr lang="tr-TR" sz="1800" b="1" dirty="0" smtClean="0"/>
              <a:t> </a:t>
            </a:r>
            <a:r>
              <a:rPr lang="tr-TR" sz="1800" dirty="0" smtClean="0"/>
              <a:t>diyerek kodunuzu gönderin.</a:t>
            </a:r>
          </a:p>
          <a:p>
            <a:pPr lvl="1"/>
            <a:r>
              <a:rPr lang="tr-TR" sz="1800" dirty="0" smtClean="0"/>
              <a:t>Eğer </a:t>
            </a:r>
            <a:r>
              <a:rPr lang="tr-TR" sz="1800" dirty="0" err="1" smtClean="0"/>
              <a:t>Github</a:t>
            </a:r>
            <a:r>
              <a:rPr lang="tr-TR" sz="1800" dirty="0" smtClean="0"/>
              <a:t> reponuzdan projenizi çekmek istiyorsanız:</a:t>
            </a:r>
          </a:p>
          <a:p>
            <a:pPr lvl="2"/>
            <a:r>
              <a:rPr lang="tr-TR" sz="1600" b="1" dirty="0"/>
              <a:t>g</a:t>
            </a:r>
            <a:r>
              <a:rPr lang="tr-TR" sz="1600" b="1" dirty="0" smtClean="0"/>
              <a:t>it </a:t>
            </a:r>
            <a:r>
              <a:rPr lang="tr-TR" sz="1600" b="1" dirty="0" err="1" smtClean="0"/>
              <a:t>clone</a:t>
            </a:r>
            <a:r>
              <a:rPr lang="tr-TR" sz="1600" b="1" dirty="0" smtClean="0"/>
              <a:t> </a:t>
            </a:r>
            <a:r>
              <a:rPr lang="tr-TR" sz="1600" b="1" dirty="0" err="1" smtClean="0"/>
              <a:t>repoURL</a:t>
            </a:r>
            <a:r>
              <a:rPr lang="tr-TR" sz="1600" b="1" i="1" dirty="0" smtClean="0"/>
              <a:t> </a:t>
            </a:r>
            <a:r>
              <a:rPr lang="tr-TR" sz="1600" i="1" dirty="0" smtClean="0"/>
              <a:t>komutuyla bilgisayarınıza indirebilirsiniz.</a:t>
            </a:r>
            <a:endParaRPr lang="tr-TR" sz="1600" dirty="0" smtClean="0"/>
          </a:p>
          <a:p>
            <a:pPr lvl="1"/>
            <a:endParaRPr lang="tr-TR" dirty="0"/>
          </a:p>
          <a:p>
            <a:pPr lvl="1"/>
            <a:endParaRPr lang="tr-TR" dirty="0" smtClean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37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07497"/>
            <a:ext cx="6096000" cy="549275"/>
          </a:xfrm>
        </p:spPr>
        <p:txBody>
          <a:bodyPr/>
          <a:lstStyle/>
          <a:p>
            <a:r>
              <a:rPr lang="tr-TR" dirty="0" err="1" smtClean="0"/>
              <a:t>Heroku</a:t>
            </a:r>
            <a:r>
              <a:rPr lang="tr-TR" dirty="0" smtClean="0"/>
              <a:t> ve </a:t>
            </a:r>
            <a:r>
              <a:rPr lang="tr-TR" dirty="0" err="1" smtClean="0"/>
              <a:t>Github</a:t>
            </a:r>
            <a:r>
              <a:rPr lang="tr-TR" dirty="0" smtClean="0"/>
              <a:t> Kullanımı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334000"/>
          </a:xfrm>
        </p:spPr>
        <p:txBody>
          <a:bodyPr/>
          <a:lstStyle/>
          <a:p>
            <a:r>
              <a:rPr lang="tr-TR" sz="1400" dirty="0" smtClean="0"/>
              <a:t>		            </a:t>
            </a:r>
          </a:p>
          <a:p>
            <a:pPr lvl="1"/>
            <a:endParaRPr lang="tr-TR" sz="1600" dirty="0" smtClean="0"/>
          </a:p>
        </p:txBody>
      </p:sp>
      <p:sp>
        <p:nvSpPr>
          <p:cNvPr id="6" name="Shape 276"/>
          <p:cNvSpPr/>
          <p:nvPr/>
        </p:nvSpPr>
        <p:spPr>
          <a:xfrm>
            <a:off x="224178" y="628048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08131"/>
            <a:ext cx="4038600" cy="45770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3667" y="1349514"/>
            <a:ext cx="3428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Son </a:t>
            </a:r>
            <a:r>
              <a:rPr lang="en-US" sz="3200" dirty="0" err="1" smtClean="0"/>
              <a:t>Klasör</a:t>
            </a:r>
            <a:r>
              <a:rPr lang="en-US" sz="3200" dirty="0" smtClean="0"/>
              <a:t> </a:t>
            </a:r>
            <a:r>
              <a:rPr lang="en-US" sz="3200" dirty="0" err="1" smtClean="0"/>
              <a:t>Yapısı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9224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33552"/>
            <a:ext cx="7315200" cy="523220"/>
          </a:xfrm>
        </p:spPr>
        <p:txBody>
          <a:bodyPr/>
          <a:lstStyle/>
          <a:p>
            <a:r>
              <a:rPr lang="en-US" sz="2800" dirty="0" err="1"/>
              <a:t>Uygulama</a:t>
            </a:r>
            <a:r>
              <a:rPr lang="en-US" sz="2800" dirty="0"/>
              <a:t> </a:t>
            </a:r>
            <a:r>
              <a:rPr lang="en-US" sz="2800" dirty="0" err="1" smtClean="0"/>
              <a:t>Dosyaları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/>
              <a:t>Önemli</a:t>
            </a:r>
            <a:r>
              <a:rPr lang="en-US" sz="2800" dirty="0"/>
              <a:t> </a:t>
            </a:r>
            <a:r>
              <a:rPr lang="en-US" sz="2800" dirty="0" err="1"/>
              <a:t>Linkler</a:t>
            </a:r>
            <a:endParaRPr lang="en-US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100" dirty="0" smtClean="0"/>
              <a:t>Uygulama: </a:t>
            </a:r>
            <a:r>
              <a:rPr lang="tr-TR" sz="2100" dirty="0">
                <a:hlinkClick r:id="rId2"/>
              </a:rPr>
              <a:t>https://</a:t>
            </a:r>
            <a:r>
              <a:rPr lang="tr-TR" sz="2100" dirty="0" smtClean="0">
                <a:hlinkClick r:id="rId2"/>
              </a:rPr>
              <a:t>github.com/asimsinan/mekanbul</a:t>
            </a:r>
            <a:endParaRPr lang="tr-TR" sz="2100" dirty="0" smtClean="0"/>
          </a:p>
          <a:p>
            <a:r>
              <a:rPr lang="tr-TR" sz="2100" dirty="0" err="1" smtClean="0"/>
              <a:t>NodeJS</a:t>
            </a:r>
            <a:r>
              <a:rPr lang="tr-TR" sz="2100" dirty="0" smtClean="0"/>
              <a:t>: </a:t>
            </a:r>
            <a:r>
              <a:rPr lang="tr-TR" sz="2100" dirty="0">
                <a:hlinkClick r:id="rId3"/>
              </a:rPr>
              <a:t>https://nodejs.org/en/download</a:t>
            </a:r>
            <a:r>
              <a:rPr lang="tr-TR" sz="2100" dirty="0" smtClean="0">
                <a:hlinkClick r:id="rId3"/>
              </a:rPr>
              <a:t>/</a:t>
            </a:r>
            <a:endParaRPr lang="tr-TR" sz="2100" dirty="0" smtClean="0"/>
          </a:p>
          <a:p>
            <a:r>
              <a:rPr lang="tr-TR" sz="2100" dirty="0" err="1" smtClean="0"/>
              <a:t>MongoDB</a:t>
            </a:r>
            <a:r>
              <a:rPr lang="tr-TR" sz="2100" dirty="0" smtClean="0"/>
              <a:t>: </a:t>
            </a:r>
            <a:r>
              <a:rPr lang="tr-TR" sz="2100" dirty="0">
                <a:hlinkClick r:id="rId4"/>
              </a:rPr>
              <a:t>https://</a:t>
            </a:r>
            <a:r>
              <a:rPr lang="tr-TR" sz="2100" dirty="0" smtClean="0">
                <a:hlinkClick r:id="rId4"/>
              </a:rPr>
              <a:t>www.mongodb.com/download-center?ct=atlasheader#community</a:t>
            </a:r>
            <a:endParaRPr lang="tr-TR" sz="2100" dirty="0" smtClean="0"/>
          </a:p>
          <a:p>
            <a:r>
              <a:rPr lang="tr-TR" sz="2100" dirty="0" smtClean="0"/>
              <a:t>Studio 3t</a:t>
            </a:r>
            <a:r>
              <a:rPr lang="tr-TR" sz="2100" dirty="0"/>
              <a:t>: </a:t>
            </a:r>
            <a:r>
              <a:rPr lang="tr-TR" sz="2100" dirty="0">
                <a:hlinkClick r:id="rId5"/>
              </a:rPr>
              <a:t>https://studio3t.com/download</a:t>
            </a:r>
            <a:r>
              <a:rPr lang="tr-TR" sz="2100" dirty="0" smtClean="0">
                <a:hlinkClick r:id="rId5"/>
              </a:rPr>
              <a:t>/</a:t>
            </a:r>
            <a:endParaRPr lang="tr-TR" sz="2100" dirty="0" smtClean="0"/>
          </a:p>
          <a:p>
            <a:r>
              <a:rPr lang="tr-TR" sz="2100" dirty="0" smtClean="0"/>
              <a:t>Git</a:t>
            </a:r>
            <a:r>
              <a:rPr lang="tr-TR" sz="2100" dirty="0"/>
              <a:t>: </a:t>
            </a:r>
            <a:r>
              <a:rPr lang="tr-TR" sz="2100" dirty="0">
                <a:hlinkClick r:id="rId6"/>
              </a:rPr>
              <a:t>https://</a:t>
            </a:r>
            <a:r>
              <a:rPr lang="tr-TR" sz="2100" dirty="0" smtClean="0">
                <a:hlinkClick r:id="rId6"/>
              </a:rPr>
              <a:t>git-scm.com</a:t>
            </a:r>
            <a:endParaRPr lang="tr-TR" sz="2100" dirty="0" smtClean="0"/>
          </a:p>
          <a:p>
            <a:r>
              <a:rPr lang="tr-TR" sz="2100" dirty="0" err="1" smtClean="0"/>
              <a:t>AngularJS</a:t>
            </a:r>
            <a:r>
              <a:rPr lang="tr-TR" sz="2100" dirty="0"/>
              <a:t>: </a:t>
            </a:r>
            <a:r>
              <a:rPr lang="tr-TR" sz="2100" dirty="0">
                <a:hlinkClick r:id="rId7"/>
              </a:rPr>
              <a:t>https://</a:t>
            </a:r>
            <a:r>
              <a:rPr lang="tr-TR" sz="2100" dirty="0" smtClean="0">
                <a:hlinkClick r:id="rId7"/>
              </a:rPr>
              <a:t>angularjs.org</a:t>
            </a:r>
            <a:endParaRPr lang="tr-TR" sz="2100" dirty="0" smtClean="0"/>
          </a:p>
          <a:p>
            <a:r>
              <a:rPr lang="tr-TR" sz="2100" dirty="0"/>
              <a:t>Heroku: </a:t>
            </a:r>
            <a:r>
              <a:rPr lang="tr-TR" sz="2100" dirty="0">
                <a:hlinkClick r:id="rId8"/>
              </a:rPr>
              <a:t>https://</a:t>
            </a:r>
            <a:r>
              <a:rPr lang="tr-TR" sz="2100" dirty="0" smtClean="0">
                <a:hlinkClick r:id="rId8"/>
              </a:rPr>
              <a:t>www.heroku.com</a:t>
            </a:r>
            <a:endParaRPr lang="tr-TR" sz="2100" dirty="0" smtClean="0"/>
          </a:p>
          <a:p>
            <a:r>
              <a:rPr lang="tr-TR" sz="2100" dirty="0" err="1"/>
              <a:t>Heroku</a:t>
            </a:r>
            <a:r>
              <a:rPr lang="tr-TR" sz="2100" dirty="0"/>
              <a:t> </a:t>
            </a:r>
            <a:r>
              <a:rPr lang="tr-TR" sz="2100" dirty="0" smtClean="0"/>
              <a:t>CLI: </a:t>
            </a:r>
            <a:r>
              <a:rPr lang="tr-TR" sz="2100" dirty="0">
                <a:hlinkClick r:id="rId9"/>
              </a:rPr>
              <a:t>https://</a:t>
            </a:r>
            <a:r>
              <a:rPr lang="tr-TR" sz="2100" dirty="0" smtClean="0">
                <a:hlinkClick r:id="rId9"/>
              </a:rPr>
              <a:t>devcenter.heroku.com/articles/heroku-command-line</a:t>
            </a:r>
            <a:endParaRPr lang="tr-TR" sz="2100" dirty="0" smtClean="0"/>
          </a:p>
          <a:p>
            <a:r>
              <a:rPr lang="tr-TR" sz="2100" dirty="0" err="1" smtClean="0"/>
              <a:t>GitHub</a:t>
            </a:r>
            <a:r>
              <a:rPr lang="tr-TR" sz="2100" dirty="0" smtClean="0"/>
              <a:t> </a:t>
            </a:r>
            <a:r>
              <a:rPr lang="tr-TR" sz="2100" dirty="0"/>
              <a:t>Client: </a:t>
            </a:r>
            <a:r>
              <a:rPr lang="tr-TR" sz="2100" dirty="0">
                <a:hlinkClick r:id="rId10"/>
              </a:rPr>
              <a:t>https://</a:t>
            </a:r>
            <a:r>
              <a:rPr lang="tr-TR" sz="2100" dirty="0" smtClean="0">
                <a:hlinkClick r:id="rId10"/>
              </a:rPr>
              <a:t>desktop.github.com</a:t>
            </a:r>
            <a:endParaRPr lang="tr-TR" sz="2100" dirty="0" smtClean="0"/>
          </a:p>
          <a:p>
            <a:r>
              <a:rPr lang="tr-TR" sz="2100" dirty="0" smtClean="0"/>
              <a:t>Bootstrap</a:t>
            </a:r>
            <a:r>
              <a:rPr lang="tr-TR" sz="2100" dirty="0"/>
              <a:t>: </a:t>
            </a:r>
            <a:r>
              <a:rPr lang="tr-TR" sz="2100" dirty="0">
                <a:hlinkClick r:id="rId11"/>
              </a:rPr>
              <a:t>http://</a:t>
            </a:r>
            <a:r>
              <a:rPr lang="tr-TR" sz="2100" dirty="0" smtClean="0">
                <a:hlinkClick r:id="rId11"/>
              </a:rPr>
              <a:t>getbootstrap.com/</a:t>
            </a:r>
            <a:endParaRPr lang="tr-TR" sz="2100" dirty="0" smtClean="0"/>
          </a:p>
          <a:p>
            <a:r>
              <a:rPr lang="tr-TR" sz="2100" dirty="0" err="1" smtClean="0"/>
              <a:t>JQuery</a:t>
            </a:r>
            <a:r>
              <a:rPr lang="tr-TR" sz="2100" dirty="0"/>
              <a:t>: </a:t>
            </a:r>
            <a:r>
              <a:rPr lang="tr-TR" sz="2100" dirty="0">
                <a:hlinkClick r:id="rId12"/>
              </a:rPr>
              <a:t>http://jquery.com/download</a:t>
            </a:r>
            <a:r>
              <a:rPr lang="tr-TR" sz="2100" dirty="0" smtClean="0">
                <a:hlinkClick r:id="rId12"/>
              </a:rPr>
              <a:t>/</a:t>
            </a:r>
            <a:endParaRPr lang="tr-TR" sz="2100" dirty="0" smtClean="0"/>
          </a:p>
          <a:p>
            <a:r>
              <a:rPr lang="tr-TR" sz="2100" dirty="0" smtClean="0">
                <a:hlinkClick r:id="rId13"/>
              </a:rPr>
              <a:t>Bootstrap Tema</a:t>
            </a:r>
            <a:endParaRPr lang="tr-TR" sz="2100" dirty="0" smtClean="0"/>
          </a:p>
          <a:p>
            <a:endParaRPr lang="tr-TR" sz="2100" dirty="0"/>
          </a:p>
        </p:txBody>
      </p:sp>
      <p:sp>
        <p:nvSpPr>
          <p:cNvPr id="5" name="Shape 276"/>
          <p:cNvSpPr/>
          <p:nvPr/>
        </p:nvSpPr>
        <p:spPr>
          <a:xfrm>
            <a:off x="235551" y="648337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91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82" y="1371600"/>
            <a:ext cx="7585435" cy="5181600"/>
          </a:xfrm>
        </p:spPr>
      </p:pic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47800" y="1752600"/>
            <a:ext cx="13716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smtClean="0"/>
              <a:t>Proje oluşturma ve </a:t>
            </a:r>
            <a:r>
              <a:rPr lang="tr-TR" sz="1200" dirty="0"/>
              <a:t>E</a:t>
            </a:r>
            <a:r>
              <a:rPr lang="tr-TR" sz="1200" dirty="0" smtClean="0"/>
              <a:t>xpress çatısı altına alma</a:t>
            </a:r>
            <a:endParaRPr lang="tr-TR" sz="1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7315200" y="2514600"/>
            <a:ext cx="104951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smtClean="0"/>
              <a:t>Ana Express projesini oluşturma</a:t>
            </a:r>
            <a:endParaRPr lang="tr-TR" sz="1200" dirty="0"/>
          </a:p>
        </p:txBody>
      </p:sp>
      <p:sp>
        <p:nvSpPr>
          <p:cNvPr id="8" name="Metin kutusu 7"/>
          <p:cNvSpPr txBox="1"/>
          <p:nvPr/>
        </p:nvSpPr>
        <p:spPr>
          <a:xfrm>
            <a:off x="2997724" y="1868269"/>
            <a:ext cx="1117076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smtClean="0"/>
              <a:t>Express çatısı altında projeyi birleştirme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17736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4" y="1524000"/>
            <a:ext cx="4661912" cy="4546600"/>
          </a:xfrm>
        </p:spPr>
      </p:pic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4287672" y="1905000"/>
            <a:ext cx="4516272" cy="1295400"/>
            <a:chOff x="3276600" y="1981200"/>
            <a:chExt cx="4516272" cy="990600"/>
          </a:xfrm>
        </p:grpSpPr>
        <p:cxnSp>
          <p:nvCxnSpPr>
            <p:cNvPr id="7" name="Düz Ok Bağlayıcısı 6"/>
            <p:cNvCxnSpPr/>
            <p:nvPr/>
          </p:nvCxnSpPr>
          <p:spPr bwMode="auto">
            <a:xfrm flipV="1">
              <a:off x="3532495" y="2470245"/>
              <a:ext cx="3100317" cy="3411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Sağ Ayraç 7"/>
            <p:cNvSpPr/>
            <p:nvPr/>
          </p:nvSpPr>
          <p:spPr bwMode="auto">
            <a:xfrm>
              <a:off x="3276600" y="1981200"/>
              <a:ext cx="152400" cy="990600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3" name="Metin kutusu 12"/>
            <p:cNvSpPr txBox="1"/>
            <p:nvPr/>
          </p:nvSpPr>
          <p:spPr>
            <a:xfrm>
              <a:off x="6743355" y="2147079"/>
              <a:ext cx="1049517" cy="64633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 smtClean="0"/>
                <a:t>Uygulamayı tanımlayan meta veriler</a:t>
              </a:r>
              <a:endParaRPr lang="tr-TR" sz="1200" dirty="0"/>
            </a:p>
          </p:txBody>
        </p:sp>
      </p:grpSp>
      <p:grpSp>
        <p:nvGrpSpPr>
          <p:cNvPr id="15" name="Grup 14"/>
          <p:cNvGrpSpPr/>
          <p:nvPr/>
        </p:nvGrpSpPr>
        <p:grpSpPr>
          <a:xfrm>
            <a:off x="4405953" y="3517845"/>
            <a:ext cx="4574729" cy="1892352"/>
            <a:chOff x="3276600" y="1981199"/>
            <a:chExt cx="4574729" cy="1447093"/>
          </a:xfrm>
        </p:grpSpPr>
        <p:cxnSp>
          <p:nvCxnSpPr>
            <p:cNvPr id="16" name="Düz Ok Bağlayıcısı 15"/>
            <p:cNvCxnSpPr/>
            <p:nvPr/>
          </p:nvCxnSpPr>
          <p:spPr bwMode="auto">
            <a:xfrm flipV="1">
              <a:off x="3518846" y="2689413"/>
              <a:ext cx="3100317" cy="34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7" name="Sağ Ayraç 16"/>
            <p:cNvSpPr/>
            <p:nvPr/>
          </p:nvSpPr>
          <p:spPr bwMode="auto">
            <a:xfrm>
              <a:off x="3276600" y="1981199"/>
              <a:ext cx="137614" cy="1447093"/>
            </a:xfrm>
            <a:prstGeom prst="rightBrac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tr-T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8" name="Metin kutusu 17"/>
            <p:cNvSpPr txBox="1"/>
            <p:nvPr/>
          </p:nvSpPr>
          <p:spPr>
            <a:xfrm>
              <a:off x="6732437" y="2371679"/>
              <a:ext cx="1118892" cy="63546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tr-TR" sz="1200" dirty="0" smtClean="0"/>
                <a:t>Uygulamanın bağımlı olduğu paketler</a:t>
              </a:r>
              <a:endParaRPr lang="tr-TR" sz="1200" dirty="0"/>
            </a:p>
          </p:txBody>
        </p:sp>
      </p:grpSp>
      <p:sp>
        <p:nvSpPr>
          <p:cNvPr id="19" name="Metin kutusu 18"/>
          <p:cNvSpPr txBox="1"/>
          <p:nvPr/>
        </p:nvSpPr>
        <p:spPr>
          <a:xfrm>
            <a:off x="2057400" y="6204922"/>
            <a:ext cx="308644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b="1" dirty="0" err="1" smtClean="0"/>
              <a:t>package.json</a:t>
            </a:r>
            <a:r>
              <a:rPr lang="tr-TR" sz="1200" b="1" dirty="0" smtClean="0"/>
              <a:t> dosyası</a:t>
            </a:r>
            <a:endParaRPr lang="tr-TR" sz="1200" b="1" dirty="0"/>
          </a:p>
        </p:txBody>
      </p:sp>
    </p:spTree>
    <p:extLst>
      <p:ext uri="{BB962C8B-B14F-4D97-AF65-F5344CB8AC3E}">
        <p14:creationId xmlns:p14="http://schemas.microsoft.com/office/powerpoint/2010/main" val="20769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/>
          <a:p>
            <a:r>
              <a:rPr lang="tr-TR" sz="2200" dirty="0" smtClean="0"/>
              <a:t>Uygulamanın bağımlı olduğu tüm modüller ”</a:t>
            </a:r>
            <a:r>
              <a:rPr lang="tr-TR" sz="2200" dirty="0" err="1" smtClean="0"/>
              <a:t>package.json</a:t>
            </a:r>
            <a:r>
              <a:rPr lang="tr-TR" sz="2200" dirty="0" smtClean="0"/>
              <a:t>” dosyasında tanımlıdır.</a:t>
            </a:r>
          </a:p>
          <a:p>
            <a:r>
              <a:rPr lang="tr-TR" sz="2200" dirty="0" smtClean="0"/>
              <a:t>Bağımlı dosyaların yüklenmesi:</a:t>
            </a:r>
          </a:p>
          <a:p>
            <a:pPr lvl="1"/>
            <a:r>
              <a:rPr lang="tr-TR" sz="1800" dirty="0" smtClean="0"/>
              <a:t>“</a:t>
            </a:r>
            <a:r>
              <a:rPr lang="tr-TR" sz="1800" dirty="0" err="1" smtClean="0"/>
              <a:t>package.json</a:t>
            </a:r>
            <a:r>
              <a:rPr lang="tr-TR" sz="1800" dirty="0" smtClean="0"/>
              <a:t>” dosyasının bulunduğu klasöre gidilir.</a:t>
            </a:r>
          </a:p>
          <a:p>
            <a:pPr lvl="1"/>
            <a:r>
              <a:rPr lang="tr-TR" sz="1800" dirty="0" smtClean="0"/>
              <a:t>Terminalde “</a:t>
            </a:r>
            <a:r>
              <a:rPr lang="tr-TR" sz="1800" b="1" dirty="0" err="1" smtClean="0"/>
              <a:t>npm</a:t>
            </a:r>
            <a:r>
              <a:rPr lang="tr-TR" sz="1800" b="1" dirty="0" smtClean="0"/>
              <a:t> </a:t>
            </a:r>
            <a:r>
              <a:rPr lang="tr-TR" sz="1800" b="1" dirty="0" err="1" smtClean="0"/>
              <a:t>install</a:t>
            </a:r>
            <a:r>
              <a:rPr lang="tr-TR" sz="1800" dirty="0" smtClean="0"/>
              <a:t>” komutu çalıştırılır.</a:t>
            </a:r>
          </a:p>
          <a:p>
            <a:pPr lvl="1"/>
            <a:r>
              <a:rPr lang="tr-TR" sz="1800" dirty="0" smtClean="0"/>
              <a:t>Dosya içindeki tüm bağımlılıklar otomatik indirilir.</a:t>
            </a:r>
          </a:p>
          <a:p>
            <a:pPr lvl="1"/>
            <a:r>
              <a:rPr lang="tr-TR" sz="1800" dirty="0" smtClean="0"/>
              <a:t>İndirilen dosyalar otomatik oluşturulan “</a:t>
            </a:r>
            <a:r>
              <a:rPr lang="tr-TR" sz="1800" dirty="0" err="1" smtClean="0"/>
              <a:t>node_modules</a:t>
            </a:r>
            <a:r>
              <a:rPr lang="tr-TR" sz="1800" dirty="0" smtClean="0"/>
              <a:t>” klasörü içerisinde depolanır.</a:t>
            </a:r>
          </a:p>
          <a:p>
            <a:pPr lvl="1"/>
            <a:r>
              <a:rPr lang="tr-TR" sz="1800" dirty="0" smtClean="0"/>
              <a:t>Tanımlanan her paket kendi klasörü içine yüklenir.</a:t>
            </a:r>
          </a:p>
          <a:p>
            <a:pPr lvl="1"/>
            <a:r>
              <a:rPr lang="tr-TR" sz="1800" dirty="0" smtClean="0"/>
              <a:t>Her paketin ayrıca kendine has “</a:t>
            </a:r>
            <a:r>
              <a:rPr lang="tr-TR" sz="1800" dirty="0" err="1" smtClean="0"/>
              <a:t>package.json</a:t>
            </a:r>
            <a:r>
              <a:rPr lang="tr-TR" sz="1800" dirty="0" smtClean="0"/>
              <a:t>” ve “</a:t>
            </a:r>
            <a:r>
              <a:rPr lang="tr-TR" sz="1800" dirty="0" err="1" smtClean="0"/>
              <a:t>node_modules</a:t>
            </a:r>
            <a:r>
              <a:rPr lang="tr-TR" sz="1800" dirty="0" smtClean="0"/>
              <a:t>” dosyası vardır.</a:t>
            </a:r>
          </a:p>
          <a:p>
            <a:r>
              <a:rPr lang="tr-TR" sz="2200" dirty="0" smtClean="0"/>
              <a:t>İstenildiğinde daha fazla paket ekleyebilirsiniz:</a:t>
            </a:r>
          </a:p>
          <a:p>
            <a:pPr lvl="1"/>
            <a:r>
              <a:rPr lang="tr-TR" sz="1800" b="1" dirty="0" err="1"/>
              <a:t>npm</a:t>
            </a:r>
            <a:r>
              <a:rPr lang="tr-TR" sz="1800" b="1" dirty="0"/>
              <a:t> </a:t>
            </a:r>
            <a:r>
              <a:rPr lang="tr-TR" sz="1800" b="1" dirty="0" err="1"/>
              <a:t>install</a:t>
            </a:r>
            <a:r>
              <a:rPr lang="tr-TR" sz="1800" b="1" dirty="0"/>
              <a:t> --</a:t>
            </a:r>
            <a:r>
              <a:rPr lang="tr-TR" sz="1800" b="1" dirty="0" err="1"/>
              <a:t>save</a:t>
            </a:r>
            <a:r>
              <a:rPr lang="tr-TR" sz="1800" b="1" dirty="0"/>
              <a:t> </a:t>
            </a:r>
            <a:r>
              <a:rPr lang="tr-TR" sz="1800" b="1" dirty="0" smtClean="0"/>
              <a:t>paket-adi</a:t>
            </a:r>
          </a:p>
          <a:p>
            <a:pPr lvl="1"/>
            <a:r>
              <a:rPr lang="tr-TR" sz="1800" dirty="0" smtClean="0"/>
              <a:t>“--</a:t>
            </a:r>
            <a:r>
              <a:rPr lang="tr-TR" sz="1800" dirty="0" err="1" smtClean="0"/>
              <a:t>save</a:t>
            </a:r>
            <a:r>
              <a:rPr lang="tr-TR" sz="1800" dirty="0" smtClean="0"/>
              <a:t>” komutu yüklenecek paketin “</a:t>
            </a:r>
            <a:r>
              <a:rPr lang="tr-TR" sz="1800" dirty="0" err="1" smtClean="0"/>
              <a:t>package.json</a:t>
            </a:r>
            <a:r>
              <a:rPr lang="tr-TR" sz="1800" dirty="0" smtClean="0"/>
              <a:t>” dosyasındaki bağımlılıklar kısmına eklenmesini söyler.</a:t>
            </a:r>
            <a:endParaRPr lang="tr-TR" sz="1800" dirty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  <a:p>
            <a:pPr lvl="1"/>
            <a:endParaRPr lang="tr-TR" dirty="0" smtClean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/>
              <a:t>Express, Node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npm’e</a:t>
            </a:r>
            <a:r>
              <a:rPr lang="en-US" sz="2400" dirty="0"/>
              <a:t> </a:t>
            </a:r>
            <a:r>
              <a:rPr lang="en-US" sz="2400" dirty="0" err="1"/>
              <a:t>Kısa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Bakış</a:t>
            </a:r>
            <a:endParaRPr lang="en-US" sz="24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08" y="1828800"/>
            <a:ext cx="7620000" cy="3937000"/>
          </a:xfrm>
          <a:solidFill>
            <a:schemeClr val="tx1"/>
          </a:solidFill>
        </p:spPr>
      </p:pic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990600" y="4419600"/>
            <a:ext cx="14478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smtClean="0"/>
              <a:t>Modüllerin ve paketlerin </a:t>
            </a:r>
            <a:r>
              <a:rPr lang="tr-TR" sz="1200" smtClean="0"/>
              <a:t>tanımlandığı yer</a:t>
            </a:r>
          </a:p>
          <a:p>
            <a:pPr algn="l"/>
            <a:endParaRPr lang="tr-TR" sz="1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3207366" y="4465766"/>
            <a:ext cx="198774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tr-TR" sz="1200" dirty="0" smtClean="0"/>
              <a:t>Modül ve paketler yüklenir</a:t>
            </a:r>
          </a:p>
          <a:p>
            <a:pPr algn="l"/>
            <a:endParaRPr lang="tr-TR" sz="1200" dirty="0" smtClean="0"/>
          </a:p>
          <a:p>
            <a:pPr algn="l"/>
            <a:endParaRPr lang="tr-TR" sz="1200" dirty="0" smtClean="0"/>
          </a:p>
        </p:txBody>
      </p:sp>
      <p:sp>
        <p:nvSpPr>
          <p:cNvPr id="8" name="Metin kutusu 7"/>
          <p:cNvSpPr txBox="1"/>
          <p:nvPr/>
        </p:nvSpPr>
        <p:spPr>
          <a:xfrm>
            <a:off x="5964072" y="4419600"/>
            <a:ext cx="2133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r>
              <a:rPr lang="tr-TR" sz="1200" dirty="0" smtClean="0"/>
              <a:t>Modül ve paketler </a:t>
            </a:r>
            <a:r>
              <a:rPr lang="tr-TR" sz="1200" dirty="0" err="1" smtClean="0"/>
              <a:t>node_modules</a:t>
            </a:r>
            <a:r>
              <a:rPr lang="tr-TR" sz="1200" dirty="0" smtClean="0"/>
              <a:t> klasörüne otomatik kaydedilir.</a:t>
            </a:r>
          </a:p>
          <a:p>
            <a:pPr algn="l"/>
            <a:endParaRPr lang="tr-TR" sz="1200" dirty="0"/>
          </a:p>
          <a:p>
            <a:pPr algn="l"/>
            <a:endParaRPr lang="tr-TR" sz="1200" dirty="0" smtClean="0"/>
          </a:p>
        </p:txBody>
      </p:sp>
    </p:spTree>
    <p:extLst>
      <p:ext uri="{BB962C8B-B14F-4D97-AF65-F5344CB8AC3E}">
        <p14:creationId xmlns:p14="http://schemas.microsoft.com/office/powerpoint/2010/main" val="8112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Her şeyin bir başlangıç noktası vardır.</a:t>
            </a:r>
          </a:p>
          <a:p>
            <a:r>
              <a:rPr lang="tr-TR" dirty="0" smtClean="0"/>
              <a:t>Bizim başlangıç noktamız da Express olacak.</a:t>
            </a:r>
          </a:p>
          <a:p>
            <a:r>
              <a:rPr lang="tr-TR" dirty="0" smtClean="0"/>
              <a:t>Express projesi oluşturmak için beş temel şey gereklidir:</a:t>
            </a:r>
          </a:p>
          <a:p>
            <a:pPr lvl="1"/>
            <a:r>
              <a:rPr lang="tr-TR" dirty="0" err="1" smtClean="0"/>
              <a:t>Node</a:t>
            </a:r>
            <a:r>
              <a:rPr lang="tr-TR" dirty="0" smtClean="0"/>
              <a:t> ve </a:t>
            </a:r>
            <a:r>
              <a:rPr lang="tr-TR" dirty="0" err="1" smtClean="0"/>
              <a:t>npm</a:t>
            </a:r>
            <a:endParaRPr lang="tr-TR" dirty="0" smtClean="0"/>
          </a:p>
          <a:p>
            <a:pPr lvl="1"/>
            <a:r>
              <a:rPr lang="tr-TR" dirty="0" smtClean="0"/>
              <a:t>Express </a:t>
            </a:r>
            <a:r>
              <a:rPr lang="tr-TR" dirty="0" err="1" smtClean="0"/>
              <a:t>generator</a:t>
            </a:r>
            <a:r>
              <a:rPr lang="tr-TR" dirty="0" smtClean="0"/>
              <a:t> global olarak yüklenmeli</a:t>
            </a:r>
          </a:p>
          <a:p>
            <a:pPr lvl="1"/>
            <a:r>
              <a:rPr lang="tr-TR" dirty="0" smtClean="0"/>
              <a:t>Git</a:t>
            </a:r>
          </a:p>
          <a:p>
            <a:pPr lvl="1"/>
            <a:r>
              <a:rPr lang="tr-TR" dirty="0" smtClean="0"/>
              <a:t>Heroku</a:t>
            </a:r>
          </a:p>
          <a:p>
            <a:pPr lvl="1"/>
            <a:r>
              <a:rPr lang="tr-TR" dirty="0" smtClean="0"/>
              <a:t>Terminal ya da başka bir komut satırı ekranı</a:t>
            </a:r>
          </a:p>
          <a:p>
            <a:r>
              <a:rPr lang="tr-TR" dirty="0" smtClean="0"/>
              <a:t>Bu dersin sonunda kaynak kodu git ile yönetmiş ve </a:t>
            </a:r>
            <a:r>
              <a:rPr lang="tr-TR" dirty="0" err="1" smtClean="0"/>
              <a:t>Heroku’ya</a:t>
            </a:r>
            <a:r>
              <a:rPr lang="tr-TR" dirty="0" smtClean="0"/>
              <a:t> yollamış olacağız.</a:t>
            </a:r>
          </a:p>
          <a:p>
            <a:r>
              <a:rPr lang="tr-TR" dirty="0" smtClean="0"/>
              <a:t>Tüm bunların çalışması için gerekli uygulamaların yüklenmesi gerekiyor. Uygulama için </a:t>
            </a:r>
            <a:r>
              <a:rPr lang="tr-TR" b="1" dirty="0" err="1" smtClean="0"/>
              <a:t>MekanBul</a:t>
            </a:r>
            <a:r>
              <a:rPr lang="tr-TR" b="1" dirty="0" smtClean="0"/>
              <a:t> </a:t>
            </a:r>
            <a:r>
              <a:rPr lang="tr-TR" dirty="0" smtClean="0"/>
              <a:t>isimli klasör oluşturun.</a:t>
            </a:r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33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/>
              <a:t>Express </a:t>
            </a:r>
            <a:r>
              <a:rPr lang="en-US" sz="3200" dirty="0" err="1"/>
              <a:t>Projesi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 smtClean="0"/>
              <a:t>Öncelikle </a:t>
            </a:r>
            <a:r>
              <a:rPr lang="tr-TR" sz="2000" dirty="0" err="1" smtClean="0"/>
              <a:t>Node</a:t>
            </a:r>
            <a:r>
              <a:rPr lang="tr-TR" sz="2000" dirty="0" smtClean="0"/>
              <a:t> ve </a:t>
            </a:r>
            <a:r>
              <a:rPr lang="tr-TR" sz="2000" dirty="0" err="1" smtClean="0"/>
              <a:t>npm</a:t>
            </a:r>
            <a:r>
              <a:rPr lang="tr-TR" sz="2000" dirty="0" smtClean="0"/>
              <a:t> kurulmalı:</a:t>
            </a:r>
          </a:p>
          <a:p>
            <a:pPr lvl="1"/>
            <a:r>
              <a:rPr lang="tr-TR" sz="1500" dirty="0">
                <a:hlinkClick r:id="rId2"/>
              </a:rPr>
              <a:t>https://nodejs.org/en/download</a:t>
            </a:r>
            <a:r>
              <a:rPr lang="tr-TR" sz="1500" dirty="0" smtClean="0">
                <a:hlinkClick r:id="rId2"/>
              </a:rPr>
              <a:t>/</a:t>
            </a:r>
            <a:r>
              <a:rPr lang="tr-TR" sz="1500" dirty="0" smtClean="0"/>
              <a:t> sitesinden LTS versiyonunu sisteminize uygun olanı seçerek indirip kurmuş olmanız gerekir.</a:t>
            </a:r>
          </a:p>
          <a:p>
            <a:pPr lvl="1"/>
            <a:r>
              <a:rPr lang="tr-TR" sz="1500" dirty="0" err="1" smtClean="0"/>
              <a:t>npm</a:t>
            </a:r>
            <a:r>
              <a:rPr lang="tr-TR" sz="1500" dirty="0" smtClean="0"/>
              <a:t> içinde kurulu gelecektir.</a:t>
            </a:r>
          </a:p>
          <a:p>
            <a:pPr lvl="1"/>
            <a:r>
              <a:rPr lang="tr-TR" sz="1500" b="1" dirty="0" err="1" smtClean="0"/>
              <a:t>node</a:t>
            </a:r>
            <a:r>
              <a:rPr lang="tr-TR" sz="1500" b="1" dirty="0" smtClean="0"/>
              <a:t> --</a:t>
            </a:r>
            <a:r>
              <a:rPr lang="tr-TR" sz="1500" b="1" dirty="0" err="1" smtClean="0"/>
              <a:t>version</a:t>
            </a:r>
            <a:r>
              <a:rPr lang="tr-TR" sz="1500" b="1" dirty="0" smtClean="0"/>
              <a:t> </a:t>
            </a:r>
            <a:r>
              <a:rPr lang="tr-TR" sz="1500" dirty="0" smtClean="0"/>
              <a:t>ve </a:t>
            </a:r>
            <a:r>
              <a:rPr lang="tr-TR" sz="1500" b="1" dirty="0" err="1" smtClean="0"/>
              <a:t>npm</a:t>
            </a:r>
            <a:r>
              <a:rPr lang="tr-TR" sz="1500" b="1" dirty="0" smtClean="0"/>
              <a:t> --</a:t>
            </a:r>
            <a:r>
              <a:rPr lang="tr-TR" sz="1500" b="1" dirty="0" err="1" smtClean="0"/>
              <a:t>version</a:t>
            </a:r>
            <a:r>
              <a:rPr lang="tr-TR" sz="1500" b="1" dirty="0" smtClean="0"/>
              <a:t> </a:t>
            </a:r>
            <a:r>
              <a:rPr lang="tr-TR" sz="1500" dirty="0" smtClean="0"/>
              <a:t>komutlarını çalıştırdığınızda versiyon numaralarını (</a:t>
            </a:r>
            <a:r>
              <a:rPr lang="tr-TR" sz="1500" dirty="0" err="1" smtClean="0"/>
              <a:t>vX.X.X</a:t>
            </a:r>
            <a:r>
              <a:rPr lang="tr-TR" sz="1500" dirty="0" smtClean="0"/>
              <a:t> şeklinde) görüyor olmanız lazım. Eğer göremiyorsanız ya yüklemediniz ya da bir sorun var.</a:t>
            </a:r>
          </a:p>
          <a:p>
            <a:pPr lvl="1"/>
            <a:r>
              <a:rPr lang="tr-TR" sz="1500" dirty="0" err="1"/>
              <a:t>node</a:t>
            </a:r>
            <a:r>
              <a:rPr lang="tr-TR" sz="1500" dirty="0"/>
              <a:t> komutunu Windows’ta çalıştıramayanlar </a:t>
            </a:r>
            <a:r>
              <a:rPr lang="tr-TR" sz="1500" dirty="0">
                <a:hlinkClick r:id="rId3"/>
              </a:rPr>
              <a:t>https://</a:t>
            </a:r>
            <a:r>
              <a:rPr lang="tr-TR" sz="1500" dirty="0" err="1" smtClean="0">
                <a:hlinkClick r:id="rId3"/>
              </a:rPr>
              <a:t>www.youtube.com</a:t>
            </a:r>
            <a:r>
              <a:rPr lang="tr-TR" sz="1500" dirty="0" smtClean="0">
                <a:hlinkClick r:id="rId3"/>
              </a:rPr>
              <a:t>/</a:t>
            </a:r>
            <a:r>
              <a:rPr lang="tr-TR" sz="1500" dirty="0" err="1" smtClean="0">
                <a:hlinkClick r:id="rId3"/>
              </a:rPr>
              <a:t>watch?v</a:t>
            </a:r>
            <a:r>
              <a:rPr lang="tr-TR" sz="1500" dirty="0" smtClean="0">
                <a:hlinkClick r:id="rId3"/>
              </a:rPr>
              <a:t>=ozoO0e7hg48 </a:t>
            </a:r>
            <a:r>
              <a:rPr lang="tr-TR" sz="1500" dirty="0" smtClean="0"/>
              <a:t>videosunu </a:t>
            </a:r>
            <a:r>
              <a:rPr lang="tr-TR" sz="1500" dirty="0"/>
              <a:t>izlesin. Sisteme yolu tanıtmanız gerekir. </a:t>
            </a:r>
            <a:endParaRPr lang="tr-TR" dirty="0" smtClean="0"/>
          </a:p>
          <a:p>
            <a:r>
              <a:rPr lang="tr-TR" sz="2000" dirty="0" smtClean="0"/>
              <a:t>Komut satırından yeni Express projeleri oluşturmak için Express global olarak kurulmalıdır:</a:t>
            </a:r>
          </a:p>
          <a:p>
            <a:pPr lvl="1"/>
            <a:r>
              <a:rPr lang="tr-TR" sz="1500" dirty="0" err="1" smtClean="0"/>
              <a:t>npm</a:t>
            </a:r>
            <a:r>
              <a:rPr lang="tr-TR" sz="1500" dirty="0" smtClean="0"/>
              <a:t> </a:t>
            </a:r>
            <a:r>
              <a:rPr lang="tr-TR" sz="1500" dirty="0" err="1" smtClean="0"/>
              <a:t>install</a:t>
            </a:r>
            <a:r>
              <a:rPr lang="tr-TR" sz="1500" dirty="0" smtClean="0"/>
              <a:t> -g </a:t>
            </a:r>
            <a:r>
              <a:rPr lang="tr-TR" sz="1500" dirty="0" err="1" smtClean="0"/>
              <a:t>express-generator</a:t>
            </a:r>
            <a:r>
              <a:rPr lang="tr-TR" sz="1500" dirty="0" smtClean="0"/>
              <a:t> </a:t>
            </a:r>
          </a:p>
          <a:p>
            <a:pPr lvl="1"/>
            <a:r>
              <a:rPr lang="tr-TR" sz="1500" dirty="0" smtClean="0"/>
              <a:t>Yukardaki komut izinden dolayı hata verirse komutu yönetici olarak çalıştırmalısınız. “-g” global olarak yükleneceğini belirtir. </a:t>
            </a:r>
            <a:r>
              <a:rPr lang="tr-TR" sz="1500" dirty="0" err="1" smtClean="0"/>
              <a:t>express</a:t>
            </a:r>
            <a:r>
              <a:rPr lang="tr-TR" sz="1500" dirty="0" smtClean="0"/>
              <a:t> --</a:t>
            </a:r>
            <a:r>
              <a:rPr lang="tr-TR" sz="1500" dirty="0" err="1" smtClean="0"/>
              <a:t>version</a:t>
            </a:r>
            <a:r>
              <a:rPr lang="tr-TR" sz="1500" dirty="0" smtClean="0"/>
              <a:t> yazdığınızda versiyon numarasını görebilmeniz lazım.</a:t>
            </a:r>
          </a:p>
          <a:p>
            <a:pPr lvl="1"/>
            <a:endParaRPr lang="tr-TR" dirty="0" smtClean="0"/>
          </a:p>
        </p:txBody>
      </p:sp>
      <p:sp>
        <p:nvSpPr>
          <p:cNvPr id="5" name="Shape 270"/>
          <p:cNvSpPr/>
          <p:nvPr/>
        </p:nvSpPr>
        <p:spPr>
          <a:xfrm>
            <a:off x="224177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562600"/>
            <a:ext cx="579430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14951</TotalTime>
  <Words>2030</Words>
  <Application>Microsoft Macintosh PowerPoint</Application>
  <PresentationFormat>On-screen Show (4:3)</PresentationFormat>
  <Paragraphs>346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ＭＳ Ｐゴシック</vt:lpstr>
      <vt:lpstr>Tahoma</vt:lpstr>
      <vt:lpstr>Times</vt:lpstr>
      <vt:lpstr>Blank Presentation</vt:lpstr>
      <vt:lpstr>PowerPoint Presentation</vt:lpstr>
      <vt:lpstr>PowerPoint Presentation</vt:lpstr>
      <vt:lpstr>Express, Node ve npm’e Kısa Bir Bakış</vt:lpstr>
      <vt:lpstr>Express, Node ve npm’e Kısa Bir Bakış</vt:lpstr>
      <vt:lpstr>Express, Node ve npm’e Kısa Bir Bakış</vt:lpstr>
      <vt:lpstr>Express, Node ve npm’e Kısa Bir Bakış</vt:lpstr>
      <vt:lpstr>Express, Node ve npm’e Kısa Bir Bakış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Express Projesi Oluşturma</vt:lpstr>
      <vt:lpstr>MVC Tasarım Desenini Kullanma</vt:lpstr>
      <vt:lpstr>MVC Tasarım Desenini Kullanma</vt:lpstr>
      <vt:lpstr>MVC Tasarım Desenini Kullanma</vt:lpstr>
      <vt:lpstr>MVC Tasarım Desenini Kullanma</vt:lpstr>
      <vt:lpstr>MVC Tasarım Desenini Kullanma</vt:lpstr>
      <vt:lpstr>Bootstrap Ekleme</vt:lpstr>
      <vt:lpstr>Bootstrap Ekleme</vt:lpstr>
      <vt:lpstr>Bootstrap Ekleme</vt:lpstr>
      <vt:lpstr>Heroku ve Github Kullanımı</vt:lpstr>
      <vt:lpstr>Heroku ve Github Kullanımı</vt:lpstr>
      <vt:lpstr>Heroku ve Github Kullanımı</vt:lpstr>
      <vt:lpstr>Heroku ve Github Kullanımı</vt:lpstr>
      <vt:lpstr>Heroku ve Github Kullanımı</vt:lpstr>
      <vt:lpstr>Heroku ve Github Kullanımı</vt:lpstr>
      <vt:lpstr>Heroku ve Github Kullanımı</vt:lpstr>
      <vt:lpstr>Uygulama Dosyaları Ve Önemli Linkler</vt:lpstr>
    </vt:vector>
  </TitlesOfParts>
  <Company>TEES Communications Division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2169</cp:revision>
  <cp:lastPrinted>1999-07-13T10:45:18Z</cp:lastPrinted>
  <dcterms:created xsi:type="dcterms:W3CDTF">1999-06-28T14:13:43Z</dcterms:created>
  <dcterms:modified xsi:type="dcterms:W3CDTF">2017-10-06T13:06:28Z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